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12"/>
  </p:notesMasterIdLst>
  <p:sldIdLst>
    <p:sldId id="256" r:id="rId95"/>
    <p:sldId id="257" r:id="rId96"/>
    <p:sldId id="258" r:id="rId97"/>
    <p:sldId id="259" r:id="rId98"/>
    <p:sldId id="260" r:id="rId99"/>
    <p:sldId id="261" r:id="rId100"/>
    <p:sldId id="262" r:id="rId101"/>
    <p:sldId id="263" r:id="rId102"/>
    <p:sldId id="264" r:id="rId103"/>
    <p:sldId id="265" r:id="rId104"/>
    <p:sldId id="266" r:id="rId105"/>
    <p:sldId id="267" r:id="rId106"/>
    <p:sldId id="268" r:id="rId107"/>
    <p:sldId id="269" r:id="rId108"/>
    <p:sldId id="270" r:id="rId109"/>
    <p:sldId id="271" r:id="rId110"/>
    <p:sldId id="272" r:id="rId111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Tenor Sans" charset="1" panose="02000000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Source Serif Pro" charset="1" panose="02040603050405020204"/>
      <p:regular r:id="rId15"/>
    </p:embeddedFont>
    <p:embeddedFont>
      <p:font typeface="Source Serif Pro Bold" charset="1" panose="02040803050405020204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Belleza" charset="1" panose="02000503050000020003"/>
      <p:regular r:id="rId21"/>
    </p:embeddedFont>
    <p:embeddedFont>
      <p:font typeface="TAN Tangkiwood" charset="1" panose="00000000000000000000"/>
      <p:regular r:id="rId22"/>
    </p:embeddedFont>
    <p:embeddedFont>
      <p:font typeface="Baskerville Display PT" charset="1" panose="02030602080406020203"/>
      <p:regular r:id="rId23"/>
    </p:embeddedFont>
    <p:embeddedFont>
      <p:font typeface="Baskerville Display PT Bold" charset="1" panose="02030702080406020203"/>
      <p:regular r:id="rId24"/>
    </p:embeddedFont>
    <p:embeddedFont>
      <p:font typeface="Baskerville Display PT Italics" charset="1" panose="02030602080406090203"/>
      <p:regular r:id="rId25"/>
    </p:embeddedFont>
    <p:embeddedFont>
      <p:font typeface="Baskerville Display PT Bold Italics" charset="1" panose="02030702080406090203"/>
      <p:regular r:id="rId26"/>
    </p:embeddedFont>
    <p:embeddedFont>
      <p:font typeface="Poppins" charset="1" panose="00000500000000000000"/>
      <p:regular r:id="rId27"/>
    </p:embeddedFont>
    <p:embeddedFont>
      <p:font typeface="Poppins Bold" charset="1" panose="00000800000000000000"/>
      <p:regular r:id="rId28"/>
    </p:embeddedFont>
    <p:embeddedFont>
      <p:font typeface="Poppins Italics" charset="1" panose="00000500000000000000"/>
      <p:regular r:id="rId29"/>
    </p:embeddedFont>
    <p:embeddedFont>
      <p:font typeface="Poppins Bold Italics" charset="1" panose="00000800000000000000"/>
      <p:regular r:id="rId30"/>
    </p:embeddedFont>
    <p:embeddedFont>
      <p:font typeface="Poppins Thin" charset="1" panose="00000300000000000000"/>
      <p:regular r:id="rId31"/>
    </p:embeddedFont>
    <p:embeddedFont>
      <p:font typeface="Poppins Thin Italics" charset="1" panose="00000300000000000000"/>
      <p:regular r:id="rId32"/>
    </p:embeddedFont>
    <p:embeddedFont>
      <p:font typeface="Poppins Extra-Light" charset="1" panose="00000300000000000000"/>
      <p:regular r:id="rId33"/>
    </p:embeddedFont>
    <p:embeddedFont>
      <p:font typeface="Poppins Extra-Light Italics" charset="1" panose="00000300000000000000"/>
      <p:regular r:id="rId34"/>
    </p:embeddedFont>
    <p:embeddedFont>
      <p:font typeface="Poppins Light" charset="1" panose="00000400000000000000"/>
      <p:regular r:id="rId35"/>
    </p:embeddedFont>
    <p:embeddedFont>
      <p:font typeface="Poppins Light Italics" charset="1" panose="00000400000000000000"/>
      <p:regular r:id="rId36"/>
    </p:embeddedFont>
    <p:embeddedFont>
      <p:font typeface="Poppins Medium" charset="1" panose="00000600000000000000"/>
      <p:regular r:id="rId37"/>
    </p:embeddedFont>
    <p:embeddedFont>
      <p:font typeface="Poppins Medium Italics" charset="1" panose="00000600000000000000"/>
      <p:regular r:id="rId38"/>
    </p:embeddedFont>
    <p:embeddedFont>
      <p:font typeface="Poppins Semi-Bold" charset="1" panose="00000700000000000000"/>
      <p:regular r:id="rId39"/>
    </p:embeddedFont>
    <p:embeddedFont>
      <p:font typeface="Poppins Semi-Bold Italics" charset="1" panose="00000700000000000000"/>
      <p:regular r:id="rId40"/>
    </p:embeddedFont>
    <p:embeddedFont>
      <p:font typeface="Poppins Ultra-Bold" charset="1" panose="00000900000000000000"/>
      <p:regular r:id="rId41"/>
    </p:embeddedFont>
    <p:embeddedFont>
      <p:font typeface="Poppins Ultra-Bold Italics" charset="1" panose="00000900000000000000"/>
      <p:regular r:id="rId42"/>
    </p:embeddedFont>
    <p:embeddedFont>
      <p:font typeface="Poppins Heavy" charset="1" panose="00000A00000000000000"/>
      <p:regular r:id="rId43"/>
    </p:embeddedFont>
    <p:embeddedFont>
      <p:font typeface="Poppins Heavy Italics" charset="1" panose="00000A00000000000000"/>
      <p:regular r:id="rId44"/>
    </p:embeddedFont>
    <p:embeddedFont>
      <p:font typeface="Aileron" charset="1" panose="00000500000000000000"/>
      <p:regular r:id="rId45"/>
    </p:embeddedFont>
    <p:embeddedFont>
      <p:font typeface="Aileron Bold" charset="1" panose="00000800000000000000"/>
      <p:regular r:id="rId46"/>
    </p:embeddedFont>
    <p:embeddedFont>
      <p:font typeface="Aileron Italics" charset="1" panose="00000500000000000000"/>
      <p:regular r:id="rId47"/>
    </p:embeddedFont>
    <p:embeddedFont>
      <p:font typeface="Aileron Bold Italics" charset="1" panose="00000800000000000000"/>
      <p:regular r:id="rId48"/>
    </p:embeddedFont>
    <p:embeddedFont>
      <p:font typeface="Aileron Thin" charset="1" panose="00000300000000000000"/>
      <p:regular r:id="rId49"/>
    </p:embeddedFont>
    <p:embeddedFont>
      <p:font typeface="Aileron Thin Italics" charset="1" panose="00000300000000000000"/>
      <p:regular r:id="rId50"/>
    </p:embeddedFont>
    <p:embeddedFont>
      <p:font typeface="Aileron Light" charset="1" panose="00000400000000000000"/>
      <p:regular r:id="rId51"/>
    </p:embeddedFont>
    <p:embeddedFont>
      <p:font typeface="Aileron Light Italics" charset="1" panose="00000400000000000000"/>
      <p:regular r:id="rId52"/>
    </p:embeddedFont>
    <p:embeddedFont>
      <p:font typeface="Aileron Ultra-Bold" charset="1" panose="00000A00000000000000"/>
      <p:regular r:id="rId53"/>
    </p:embeddedFont>
    <p:embeddedFont>
      <p:font typeface="Aileron Ultra-Bold Italics" charset="1" panose="00000A00000000000000"/>
      <p:regular r:id="rId54"/>
    </p:embeddedFont>
    <p:embeddedFont>
      <p:font typeface="Aileron Heavy" charset="1" panose="00000A00000000000000"/>
      <p:regular r:id="rId55"/>
    </p:embeddedFont>
    <p:embeddedFont>
      <p:font typeface="Aileron Heavy Italics" charset="1" panose="00000A00000000000000"/>
      <p:regular r:id="rId56"/>
    </p:embeddedFont>
    <p:embeddedFont>
      <p:font typeface="Open Sans" charset="1" panose="020B0606030504020204"/>
      <p:regular r:id="rId57"/>
    </p:embeddedFont>
    <p:embeddedFont>
      <p:font typeface="Open Sans Bold" charset="1" panose="020B0806030504020204"/>
      <p:regular r:id="rId58"/>
    </p:embeddedFont>
    <p:embeddedFont>
      <p:font typeface="Open Sans Italics" charset="1" panose="020B0606030504020204"/>
      <p:regular r:id="rId59"/>
    </p:embeddedFont>
    <p:embeddedFont>
      <p:font typeface="Open Sans Bold Italics" charset="1" panose="020B0806030504020204"/>
      <p:regular r:id="rId60"/>
    </p:embeddedFont>
    <p:embeddedFont>
      <p:font typeface="Open Sans Light" charset="1" panose="020B0306030504020204"/>
      <p:regular r:id="rId61"/>
    </p:embeddedFont>
    <p:embeddedFont>
      <p:font typeface="Open Sans Light Italics" charset="1" panose="020B0306030504020204"/>
      <p:regular r:id="rId62"/>
    </p:embeddedFont>
    <p:embeddedFont>
      <p:font typeface="Open Sans Ultra-Bold" charset="1" panose="00000000000000000000"/>
      <p:regular r:id="rId63"/>
    </p:embeddedFont>
    <p:embeddedFont>
      <p:font typeface="Open Sans Ultra-Bold Italics" charset="1" panose="00000000000000000000"/>
      <p:regular r:id="rId64"/>
    </p:embeddedFont>
    <p:embeddedFont>
      <p:font typeface="Inter" charset="1" panose="020B0502030000000004"/>
      <p:regular r:id="rId65"/>
    </p:embeddedFont>
    <p:embeddedFont>
      <p:font typeface="Inter Bold" charset="1" panose="020B0802030000000004"/>
      <p:regular r:id="rId66"/>
    </p:embeddedFont>
    <p:embeddedFont>
      <p:font typeface="Inter Italics" charset="1" panose="020B0502030000000004"/>
      <p:regular r:id="rId67"/>
    </p:embeddedFont>
    <p:embeddedFont>
      <p:font typeface="Inter Bold Italics" charset="1" panose="020B0802030000000004"/>
      <p:regular r:id="rId68"/>
    </p:embeddedFont>
    <p:embeddedFont>
      <p:font typeface="Inter Thin" charset="1" panose="020B0A02050000000004"/>
      <p:regular r:id="rId69"/>
    </p:embeddedFont>
    <p:embeddedFont>
      <p:font typeface="Inter Thin Italics" charset="1" panose="020B0A02050000000004"/>
      <p:regular r:id="rId70"/>
    </p:embeddedFont>
    <p:embeddedFont>
      <p:font typeface="Inter Extra-Light" charset="1" panose="02000503000000020004"/>
      <p:regular r:id="rId71"/>
    </p:embeddedFont>
    <p:embeddedFont>
      <p:font typeface="Inter Light" charset="1" panose="02000503000000020004"/>
      <p:regular r:id="rId72"/>
    </p:embeddedFont>
    <p:embeddedFont>
      <p:font typeface="Inter Medium" charset="1" panose="02000503000000020004"/>
      <p:regular r:id="rId73"/>
    </p:embeddedFont>
    <p:embeddedFont>
      <p:font typeface="Inter Semi-Bold" charset="1" panose="02000503000000020004"/>
      <p:regular r:id="rId74"/>
    </p:embeddedFont>
    <p:embeddedFont>
      <p:font typeface="Inter Ultra-Bold" charset="1" panose="02000503000000020004"/>
      <p:regular r:id="rId75"/>
    </p:embeddedFont>
    <p:embeddedFont>
      <p:font typeface="Inter Heavy" charset="1" panose="02000503000000020004"/>
      <p:regular r:id="rId76"/>
    </p:embeddedFont>
    <p:embeddedFont>
      <p:font typeface="Montserrat" charset="1" panose="00000500000000000000"/>
      <p:regular r:id="rId77"/>
    </p:embeddedFont>
    <p:embeddedFont>
      <p:font typeface="Montserrat Bold" charset="1" panose="00000800000000000000"/>
      <p:regular r:id="rId78"/>
    </p:embeddedFont>
    <p:embeddedFont>
      <p:font typeface="Montserrat Italics" charset="1" panose="00000500000000000000"/>
      <p:regular r:id="rId79"/>
    </p:embeddedFont>
    <p:embeddedFont>
      <p:font typeface="Montserrat Bold Italics" charset="1" panose="00000800000000000000"/>
      <p:regular r:id="rId80"/>
    </p:embeddedFont>
    <p:embeddedFont>
      <p:font typeface="Montserrat Thin" charset="1" panose="00000300000000000000"/>
      <p:regular r:id="rId81"/>
    </p:embeddedFont>
    <p:embeddedFont>
      <p:font typeface="Montserrat Thin Italics" charset="1" panose="00000300000000000000"/>
      <p:regular r:id="rId82"/>
    </p:embeddedFont>
    <p:embeddedFont>
      <p:font typeface="Montserrat Extra-Light" charset="1" panose="00000300000000000000"/>
      <p:regular r:id="rId83"/>
    </p:embeddedFont>
    <p:embeddedFont>
      <p:font typeface="Montserrat Extra-Light Italics" charset="1" panose="00000300000000000000"/>
      <p:regular r:id="rId84"/>
    </p:embeddedFont>
    <p:embeddedFont>
      <p:font typeface="Montserrat Light" charset="1" panose="00000400000000000000"/>
      <p:regular r:id="rId85"/>
    </p:embeddedFont>
    <p:embeddedFont>
      <p:font typeface="Montserrat Light Italics" charset="1" panose="00000400000000000000"/>
      <p:regular r:id="rId86"/>
    </p:embeddedFont>
    <p:embeddedFont>
      <p:font typeface="Montserrat Medium" charset="1" panose="00000600000000000000"/>
      <p:regular r:id="rId87"/>
    </p:embeddedFont>
    <p:embeddedFont>
      <p:font typeface="Montserrat Medium Italics" charset="1" panose="00000600000000000000"/>
      <p:regular r:id="rId88"/>
    </p:embeddedFont>
    <p:embeddedFont>
      <p:font typeface="Montserrat Semi-Bold" charset="1" panose="00000700000000000000"/>
      <p:regular r:id="rId89"/>
    </p:embeddedFont>
    <p:embeddedFont>
      <p:font typeface="Montserrat Semi-Bold Italics" charset="1" panose="00000700000000000000"/>
      <p:regular r:id="rId90"/>
    </p:embeddedFont>
    <p:embeddedFont>
      <p:font typeface="Montserrat Ultra-Bold" charset="1" panose="00000900000000000000"/>
      <p:regular r:id="rId91"/>
    </p:embeddedFont>
    <p:embeddedFont>
      <p:font typeface="Montserrat Ultra-Bold Italics" charset="1" panose="00000900000000000000"/>
      <p:regular r:id="rId92"/>
    </p:embeddedFont>
    <p:embeddedFont>
      <p:font typeface="Montserrat Heavy" charset="1" panose="00000A00000000000000"/>
      <p:regular r:id="rId93"/>
    </p:embeddedFont>
    <p:embeddedFont>
      <p:font typeface="Montserrat Heavy Italics" charset="1" panose="00000A00000000000000"/>
      <p:regular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6.xml" Type="http://schemas.openxmlformats.org/officeDocument/2006/relationships/slide"/><Relationship Id="rId101" Target="slides/slide7.xml" Type="http://schemas.openxmlformats.org/officeDocument/2006/relationships/slide"/><Relationship Id="rId102" Target="slides/slide8.xml" Type="http://schemas.openxmlformats.org/officeDocument/2006/relationships/slide"/><Relationship Id="rId103" Target="slides/slide9.xml" Type="http://schemas.openxmlformats.org/officeDocument/2006/relationships/slide"/><Relationship Id="rId104" Target="slides/slide10.xml" Type="http://schemas.openxmlformats.org/officeDocument/2006/relationships/slide"/><Relationship Id="rId105" Target="slides/slide11.xml" Type="http://schemas.openxmlformats.org/officeDocument/2006/relationships/slide"/><Relationship Id="rId106" Target="slides/slide12.xml" Type="http://schemas.openxmlformats.org/officeDocument/2006/relationships/slide"/><Relationship Id="rId107" Target="slides/slide13.xml" Type="http://schemas.openxmlformats.org/officeDocument/2006/relationships/slide"/><Relationship Id="rId108" Target="slides/slide14.xml" Type="http://schemas.openxmlformats.org/officeDocument/2006/relationships/slide"/><Relationship Id="rId109" Target="slides/slide15.xml" Type="http://schemas.openxmlformats.org/officeDocument/2006/relationships/slide"/><Relationship Id="rId11" Target="fonts/font11.fntdata" Type="http://schemas.openxmlformats.org/officeDocument/2006/relationships/font"/><Relationship Id="rId110" Target="slides/slide16.xml" Type="http://schemas.openxmlformats.org/officeDocument/2006/relationships/slide"/><Relationship Id="rId111" Target="slides/slide17.xml" Type="http://schemas.openxmlformats.org/officeDocument/2006/relationships/slide"/><Relationship Id="rId112" Target="notesMasters/notesMaster1.xml" Type="http://schemas.openxmlformats.org/officeDocument/2006/relationships/notesMaster"/><Relationship Id="rId113" Target="theme/theme2.xml" Type="http://schemas.openxmlformats.org/officeDocument/2006/relationships/theme"/><Relationship Id="rId114" Target="notesSlides/notesSlide1.xml" Type="http://schemas.openxmlformats.org/officeDocument/2006/relationships/notesSlide"/><Relationship Id="rId115" Target="notesSlides/notesSlide2.xml" Type="http://schemas.openxmlformats.org/officeDocument/2006/relationships/notesSlide"/><Relationship Id="rId116" Target="notesSlides/notesSlide3.xml" Type="http://schemas.openxmlformats.org/officeDocument/2006/relationships/notesSlide"/><Relationship Id="rId117" Target="notesSlides/notesSlide4.xml" Type="http://schemas.openxmlformats.org/officeDocument/2006/relationships/notesSlide"/><Relationship Id="rId118" Target="notesSlides/notesSlide5.xml" Type="http://schemas.openxmlformats.org/officeDocument/2006/relationships/notesSlide"/><Relationship Id="rId119" Target="notesSlides/notesSlide6.xml" Type="http://schemas.openxmlformats.org/officeDocument/2006/relationships/notesSlide"/><Relationship Id="rId12" Target="fonts/font12.fntdata" Type="http://schemas.openxmlformats.org/officeDocument/2006/relationships/font"/><Relationship Id="rId120" Target="notesSlides/notesSlide7.xml" Type="http://schemas.openxmlformats.org/officeDocument/2006/relationships/notesSlide"/><Relationship Id="rId121" Target="notesSlides/notesSlide8.xml" Type="http://schemas.openxmlformats.org/officeDocument/2006/relationships/notesSlide"/><Relationship Id="rId122" Target="notesSlides/notesSlide9.xml" Type="http://schemas.openxmlformats.org/officeDocument/2006/relationships/notesSlide"/><Relationship Id="rId123" Target="notesSlides/notesSlide10.xml" Type="http://schemas.openxmlformats.org/officeDocument/2006/relationships/notesSlide"/><Relationship Id="rId124" Target="notesSlides/notesSlide11.xml" Type="http://schemas.openxmlformats.org/officeDocument/2006/relationships/notesSlide"/><Relationship Id="rId125" Target="notesSlides/notesSlide12.xml" Type="http://schemas.openxmlformats.org/officeDocument/2006/relationships/notesSlide"/><Relationship Id="rId126" Target="notesSlides/notesSlide13.xml" Type="http://schemas.openxmlformats.org/officeDocument/2006/relationships/notesSlide"/><Relationship Id="rId127" Target="notesSlides/notesSlide14.xml" Type="http://schemas.openxmlformats.org/officeDocument/2006/relationships/notesSlide"/><Relationship Id="rId128" Target="notesSlides/notesSlide15.xml" Type="http://schemas.openxmlformats.org/officeDocument/2006/relationships/notesSlide"/><Relationship Id="rId129" Target="notesSlides/notesSlide16.xml" Type="http://schemas.openxmlformats.org/officeDocument/2006/relationships/notesSlide"/><Relationship Id="rId13" Target="fonts/font13.fntdata" Type="http://schemas.openxmlformats.org/officeDocument/2006/relationships/font"/><Relationship Id="rId130" Target="notesSlides/notesSlide17.xml" Type="http://schemas.openxmlformats.org/officeDocument/2006/relationships/notes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slides/slide1.xml" Type="http://schemas.openxmlformats.org/officeDocument/2006/relationships/slide"/><Relationship Id="rId96" Target="slides/slide2.xml" Type="http://schemas.openxmlformats.org/officeDocument/2006/relationships/slide"/><Relationship Id="rId97" Target="slides/slide3.xml" Type="http://schemas.openxmlformats.org/officeDocument/2006/relationships/slide"/><Relationship Id="rId98" Target="slides/slide4.xml" Type="http://schemas.openxmlformats.org/officeDocument/2006/relationships/slide"/><Relationship Id="rId99" Target="slides/slide5.xml" Type="http://schemas.openxmlformats.org/officeDocument/2006/relationships/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jpeg" Type="http://schemas.openxmlformats.org/officeDocument/2006/relationships/image"/><Relationship Id="rId11" Target="../media/image9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90.png" Type="http://schemas.openxmlformats.org/officeDocument/2006/relationships/image"/><Relationship Id="rId8" Target="../media/image91.pn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olab.research.google.com/drive/1zwemBAqA-EJpXtCPz6u3Nak4KqmmY-wV?usp=sharing" TargetMode="External" Type="http://schemas.openxmlformats.org/officeDocument/2006/relationships/hyperlink"/><Relationship Id="rId11" Target="../media/image96.png" Type="http://schemas.openxmlformats.org/officeDocument/2006/relationships/image"/><Relationship Id="rId12" Target="../media/image97.svg" Type="http://schemas.openxmlformats.org/officeDocument/2006/relationships/image"/><Relationship Id="rId13" Target="../media/image98.png" Type="http://schemas.openxmlformats.org/officeDocument/2006/relationships/image"/><Relationship Id="rId14" Target="../media/image99.svg" Type="http://schemas.openxmlformats.org/officeDocument/2006/relationships/image"/><Relationship Id="rId15" Target="../media/image100.jpeg" Type="http://schemas.openxmlformats.org/officeDocument/2006/relationships/image"/><Relationship Id="rId16" Target="../media/image101.jpeg" Type="http://schemas.openxmlformats.org/officeDocument/2006/relationships/image"/><Relationship Id="rId17" Target="../media/image102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87.pn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svg" Type="http://schemas.openxmlformats.org/officeDocument/2006/relationships/image"/><Relationship Id="rId11" Target="../media/image103.png" Type="http://schemas.openxmlformats.org/officeDocument/2006/relationships/image"/><Relationship Id="rId12" Target="../media/image104.svg" Type="http://schemas.openxmlformats.org/officeDocument/2006/relationships/image"/><Relationship Id="rId13" Target="../media/image105.png" Type="http://schemas.openxmlformats.org/officeDocument/2006/relationships/image"/><Relationship Id="rId14" Target="../media/image106.svg" Type="http://schemas.openxmlformats.org/officeDocument/2006/relationships/image"/><Relationship Id="rId15" Target="../media/image87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87.png" Type="http://schemas.openxmlformats.org/officeDocument/2006/relationships/image"/><Relationship Id="rId8" Target="../media/image10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10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lookerstudio.google.com/reporting/e9bce05a-f66b-49b2-88ac-ab4956241bb8" TargetMode="External" Type="http://schemas.openxmlformats.org/officeDocument/2006/relationships/hyperlink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109.pn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110.png" Type="http://schemas.openxmlformats.org/officeDocument/2006/relationships/image"/><Relationship Id="rId8" Target="../media/image111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jpe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17" Target="../media/image23.png" Type="http://schemas.openxmlformats.org/officeDocument/2006/relationships/image"/><Relationship Id="rId18" Target="../media/image24.svg" Type="http://schemas.openxmlformats.org/officeDocument/2006/relationships/image"/><Relationship Id="rId19" Target="../media/image25.png" Type="http://schemas.openxmlformats.org/officeDocument/2006/relationships/image"/><Relationship Id="rId2" Target="../notesSlides/notesSlide3.xml" Type="http://schemas.openxmlformats.org/officeDocument/2006/relationships/notesSlide"/><Relationship Id="rId20" Target="../media/image26.svg" Type="http://schemas.openxmlformats.org/officeDocument/2006/relationships/image"/><Relationship Id="rId21" Target="../media/image27.png" Type="http://schemas.openxmlformats.org/officeDocument/2006/relationships/image"/><Relationship Id="rId22" Target="../media/image28.svg" Type="http://schemas.openxmlformats.org/officeDocument/2006/relationships/image"/><Relationship Id="rId23" Target="../media/image29.png" Type="http://schemas.openxmlformats.org/officeDocument/2006/relationships/image"/><Relationship Id="rId24" Target="../media/image30.svg" Type="http://schemas.openxmlformats.org/officeDocument/2006/relationships/image"/><Relationship Id="rId25" Target="../media/image31.png" Type="http://schemas.openxmlformats.org/officeDocument/2006/relationships/image"/><Relationship Id="rId26" Target="../media/image32.sv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slide3.xml" Type="http://schemas.openxmlformats.org/officeDocument/2006/relationships/slide"/><Relationship Id="rId9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33.jpe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jpe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image48.jpe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notesSlides/notesSlide6.xml" Type="http://schemas.openxmlformats.org/officeDocument/2006/relationships/notesSlid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22" Target="../media/image59.png" Type="http://schemas.openxmlformats.org/officeDocument/2006/relationships/image"/><Relationship Id="rId23" Target="../media/image60.svg" Type="http://schemas.openxmlformats.org/officeDocument/2006/relationships/image"/><Relationship Id="rId24" Target="../media/image61.png" Type="http://schemas.openxmlformats.org/officeDocument/2006/relationships/image"/><Relationship Id="rId25" Target="../media/image62.svg" Type="http://schemas.openxmlformats.org/officeDocument/2006/relationships/image"/><Relationship Id="rId26" Target="../media/image63.png" Type="http://schemas.openxmlformats.org/officeDocument/2006/relationships/image"/><Relationship Id="rId27" Target="../media/image64.svg" Type="http://schemas.openxmlformats.org/officeDocument/2006/relationships/image"/><Relationship Id="rId28" Target="../media/image65.png" Type="http://schemas.openxmlformats.org/officeDocument/2006/relationships/image"/><Relationship Id="rId29" Target="../media/image66.svg" Type="http://schemas.openxmlformats.org/officeDocument/2006/relationships/image"/><Relationship Id="rId3" Target="../media/image1.png" Type="http://schemas.openxmlformats.org/officeDocument/2006/relationships/image"/><Relationship Id="rId30" Target="../media/image67.png" Type="http://schemas.openxmlformats.org/officeDocument/2006/relationships/image"/><Relationship Id="rId31" Target="../media/image68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71.png" Type="http://schemas.openxmlformats.org/officeDocument/2006/relationships/image"/><Relationship Id="rId12" Target="../media/image72.png" Type="http://schemas.openxmlformats.org/officeDocument/2006/relationships/image"/><Relationship Id="rId13" Target="../media/image73.svg" Type="http://schemas.openxmlformats.org/officeDocument/2006/relationships/image"/><Relationship Id="rId14" Target="../media/image74.png" Type="http://schemas.openxmlformats.org/officeDocument/2006/relationships/image"/><Relationship Id="rId15" Target="https://www.kaggle.com/datasets/akashdeepkuila/bakery" TargetMode="External" Type="http://schemas.openxmlformats.org/officeDocument/2006/relationships/hyperlink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13" Target="../media/image79.jpeg" Type="http://schemas.openxmlformats.org/officeDocument/2006/relationships/image"/><Relationship Id="rId14" Target="../media/image80.png" Type="http://schemas.openxmlformats.org/officeDocument/2006/relationships/image"/><Relationship Id="rId15" Target="https://www.kaggle.com/datasets/akashdeepkuila/bakery" TargetMode="External" Type="http://schemas.openxmlformats.org/officeDocument/2006/relationships/hyperlink"/><Relationship Id="rId16" Target="../media/image81.png" Type="http://schemas.openxmlformats.org/officeDocument/2006/relationships/image"/><Relationship Id="rId17" Target="../media/image82.svg" Type="http://schemas.openxmlformats.org/officeDocument/2006/relationships/image"/><Relationship Id="rId18" Target="../media/image83.png" Type="http://schemas.openxmlformats.org/officeDocument/2006/relationships/image"/><Relationship Id="rId19" Target="../media/image84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85.pn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1993AB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260138" y="-117137"/>
            <a:ext cx="19553025" cy="10490325"/>
            <a:chOff x="0" y="0"/>
            <a:chExt cx="26070700" cy="13987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6057988" cy="13974445"/>
            </a:xfrm>
            <a:custGeom>
              <a:avLst/>
              <a:gdLst/>
              <a:ahLst/>
              <a:cxnLst/>
              <a:rect r="r" b="b" t="t" l="l"/>
              <a:pathLst>
                <a:path h="13974445" w="26057988">
                  <a:moveTo>
                    <a:pt x="0" y="0"/>
                  </a:moveTo>
                  <a:lnTo>
                    <a:pt x="26057988" y="0"/>
                  </a:lnTo>
                  <a:lnTo>
                    <a:pt x="26057988" y="13974445"/>
                  </a:lnTo>
                  <a:lnTo>
                    <a:pt x="0" y="13974445"/>
                  </a:ln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070688" cy="13987145"/>
            </a:xfrm>
            <a:custGeom>
              <a:avLst/>
              <a:gdLst/>
              <a:ahLst/>
              <a:cxnLst/>
              <a:rect r="r" b="b" t="t" l="l"/>
              <a:pathLst>
                <a:path h="13987145" w="26070688">
                  <a:moveTo>
                    <a:pt x="6350" y="0"/>
                  </a:moveTo>
                  <a:lnTo>
                    <a:pt x="26064338" y="0"/>
                  </a:lnTo>
                  <a:cubicBezTo>
                    <a:pt x="26067894" y="0"/>
                    <a:pt x="26070688" y="2794"/>
                    <a:pt x="26070688" y="6350"/>
                  </a:cubicBezTo>
                  <a:lnTo>
                    <a:pt x="26070688" y="13980795"/>
                  </a:lnTo>
                  <a:cubicBezTo>
                    <a:pt x="26070688" y="13984351"/>
                    <a:pt x="26067894" y="13987145"/>
                    <a:pt x="26064338" y="13987145"/>
                  </a:cubicBezTo>
                  <a:lnTo>
                    <a:pt x="6350" y="13987145"/>
                  </a:lnTo>
                  <a:cubicBezTo>
                    <a:pt x="2794" y="13987145"/>
                    <a:pt x="0" y="13984351"/>
                    <a:pt x="0" y="13980795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3980795"/>
                  </a:lnTo>
                  <a:lnTo>
                    <a:pt x="6350" y="13980795"/>
                  </a:lnTo>
                  <a:lnTo>
                    <a:pt x="6350" y="13974445"/>
                  </a:lnTo>
                  <a:lnTo>
                    <a:pt x="26064338" y="13974445"/>
                  </a:lnTo>
                  <a:lnTo>
                    <a:pt x="26064338" y="13980795"/>
                  </a:lnTo>
                  <a:lnTo>
                    <a:pt x="26057988" y="13980795"/>
                  </a:lnTo>
                  <a:lnTo>
                    <a:pt x="26057988" y="6350"/>
                  </a:lnTo>
                  <a:lnTo>
                    <a:pt x="26064338" y="6350"/>
                  </a:lnTo>
                  <a:lnTo>
                    <a:pt x="26064338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1F497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544475" y="2413925"/>
            <a:ext cx="9070500" cy="9070500"/>
            <a:chOff x="0" y="0"/>
            <a:chExt cx="12094000" cy="12094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93956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2093956">
                  <a:moveTo>
                    <a:pt x="0" y="6046978"/>
                  </a:moveTo>
                  <a:cubicBezTo>
                    <a:pt x="0" y="2707386"/>
                    <a:pt x="2707386" y="0"/>
                    <a:pt x="6046978" y="0"/>
                  </a:cubicBezTo>
                  <a:cubicBezTo>
                    <a:pt x="9386570" y="0"/>
                    <a:pt x="12093956" y="2707386"/>
                    <a:pt x="12093956" y="6046978"/>
                  </a:cubicBezTo>
                  <a:cubicBezTo>
                    <a:pt x="12093956" y="9386570"/>
                    <a:pt x="9386697" y="12093956"/>
                    <a:pt x="6046978" y="12093956"/>
                  </a:cubicBezTo>
                  <a:cubicBezTo>
                    <a:pt x="2707260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826D4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10887" y="-334057"/>
            <a:ext cx="3086098" cy="10861825"/>
          </a:xfrm>
          <a:custGeom>
            <a:avLst/>
            <a:gdLst/>
            <a:ahLst/>
            <a:cxnLst/>
            <a:rect r="r" b="b" t="t" l="l"/>
            <a:pathLst>
              <a:path h="10861825" w="3086098">
                <a:moveTo>
                  <a:pt x="0" y="0"/>
                </a:moveTo>
                <a:lnTo>
                  <a:pt x="3086098" y="0"/>
                </a:lnTo>
                <a:lnTo>
                  <a:pt x="3086098" y="10861825"/>
                </a:lnTo>
                <a:lnTo>
                  <a:pt x="0" y="10861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16925984" y="8924984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172865" y="2413932"/>
            <a:ext cx="9337834" cy="9337796"/>
            <a:chOff x="0" y="0"/>
            <a:chExt cx="12450445" cy="124503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0445" cy="12450445"/>
            </a:xfrm>
            <a:custGeom>
              <a:avLst/>
              <a:gdLst/>
              <a:ahLst/>
              <a:cxnLst/>
              <a:rect r="r" b="b" t="t" l="l"/>
              <a:pathLst>
                <a:path h="12450445" w="12450445">
                  <a:moveTo>
                    <a:pt x="12450445" y="6225286"/>
                  </a:moveTo>
                  <a:cubicBezTo>
                    <a:pt x="12450445" y="9663176"/>
                    <a:pt x="9663302" y="12450445"/>
                    <a:pt x="6225159" y="12450445"/>
                  </a:cubicBezTo>
                  <a:cubicBezTo>
                    <a:pt x="2787015" y="12450445"/>
                    <a:pt x="0" y="9663176"/>
                    <a:pt x="0" y="6225286"/>
                  </a:cubicBezTo>
                  <a:cubicBezTo>
                    <a:pt x="0" y="2787142"/>
                    <a:pt x="2787142" y="0"/>
                    <a:pt x="6225286" y="0"/>
                  </a:cubicBezTo>
                  <a:cubicBezTo>
                    <a:pt x="9663430" y="0"/>
                    <a:pt x="12450445" y="2787142"/>
                    <a:pt x="12450445" y="6225286"/>
                  </a:cubicBezTo>
                  <a:close/>
                </a:path>
              </a:pathLst>
            </a:custGeom>
            <a:blipFill>
              <a:blip r:embed="rId10"/>
              <a:stretch>
                <a:fillRect l="-177" t="0" r="-177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-1308024" y="2257033"/>
            <a:ext cx="6213348" cy="6924647"/>
          </a:xfrm>
          <a:custGeom>
            <a:avLst/>
            <a:gdLst/>
            <a:ahLst/>
            <a:cxnLst/>
            <a:rect r="r" b="b" t="t" l="l"/>
            <a:pathLst>
              <a:path h="6924647" w="6213348">
                <a:moveTo>
                  <a:pt x="0" y="0"/>
                </a:moveTo>
                <a:lnTo>
                  <a:pt x="6213348" y="0"/>
                </a:lnTo>
                <a:lnTo>
                  <a:pt x="6213348" y="6924647"/>
                </a:lnTo>
                <a:lnTo>
                  <a:pt x="0" y="69246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</a:blip>
            <a:stretch>
              <a:fillRect l="0" t="-18845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4373769">
            <a:off x="12912065" y="-4159652"/>
            <a:ext cx="6213348" cy="6924647"/>
          </a:xfrm>
          <a:custGeom>
            <a:avLst/>
            <a:gdLst/>
            <a:ahLst/>
            <a:cxnLst/>
            <a:rect r="r" b="b" t="t" l="l"/>
            <a:pathLst>
              <a:path h="6924647" w="6213348">
                <a:moveTo>
                  <a:pt x="0" y="0"/>
                </a:moveTo>
                <a:lnTo>
                  <a:pt x="6213348" y="0"/>
                </a:lnTo>
                <a:lnTo>
                  <a:pt x="6213348" y="6924647"/>
                </a:lnTo>
                <a:lnTo>
                  <a:pt x="0" y="69246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</a:blip>
            <a:stretch>
              <a:fillRect l="0" t="-18845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89281" y="4166532"/>
            <a:ext cx="8793318" cy="579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5"/>
              </a:lnSpc>
            </a:pPr>
            <a:r>
              <a:rPr lang="en-US" sz="3358">
                <a:solidFill>
                  <a:srgbClr val="372D1D"/>
                </a:solidFill>
                <a:latin typeface="Glacial Indifference"/>
              </a:rPr>
              <a:t>Reducing Plastic Usage Enviromental Pollution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1181" y="2413932"/>
            <a:ext cx="11230692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372D1D"/>
                </a:solidFill>
                <a:latin typeface="Baskerville Display PT Bold"/>
              </a:rPr>
              <a:t>NGOPI WITH ECO-FRIENDLY GLASS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8781" y="4889811"/>
            <a:ext cx="2705570" cy="33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6"/>
              </a:lnSpc>
            </a:pPr>
            <a:r>
              <a:rPr lang="en-US" sz="1968">
                <a:solidFill>
                  <a:srgbClr val="000000"/>
                </a:solidFill>
                <a:latin typeface="Baskerville Display PT"/>
              </a:rPr>
              <a:t>by : Wonder Women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526987"/>
            <a:ext cx="9759831" cy="4105269"/>
          </a:xfrm>
          <a:custGeom>
            <a:avLst/>
            <a:gdLst/>
            <a:ahLst/>
            <a:cxnLst/>
            <a:rect r="r" b="b" t="t" l="l"/>
            <a:pathLst>
              <a:path h="4105269" w="9759831">
                <a:moveTo>
                  <a:pt x="0" y="0"/>
                </a:moveTo>
                <a:lnTo>
                  <a:pt x="9759831" y="0"/>
                </a:lnTo>
                <a:lnTo>
                  <a:pt x="9759831" y="4105269"/>
                </a:lnTo>
                <a:lnTo>
                  <a:pt x="0" y="4105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52256" y="1680073"/>
            <a:ext cx="5874262" cy="3893742"/>
          </a:xfrm>
          <a:custGeom>
            <a:avLst/>
            <a:gdLst/>
            <a:ahLst/>
            <a:cxnLst/>
            <a:rect r="r" b="b" t="t" l="l"/>
            <a:pathLst>
              <a:path h="3893742" w="5874262">
                <a:moveTo>
                  <a:pt x="0" y="0"/>
                </a:moveTo>
                <a:lnTo>
                  <a:pt x="5874262" y="0"/>
                </a:lnTo>
                <a:lnTo>
                  <a:pt x="5874262" y="3893742"/>
                </a:lnTo>
                <a:lnTo>
                  <a:pt x="0" y="3893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19338" y="5812143"/>
            <a:ext cx="5024662" cy="3767093"/>
          </a:xfrm>
          <a:custGeom>
            <a:avLst/>
            <a:gdLst/>
            <a:ahLst/>
            <a:cxnLst/>
            <a:rect r="r" b="b" t="t" l="l"/>
            <a:pathLst>
              <a:path h="3767093" w="5024662">
                <a:moveTo>
                  <a:pt x="0" y="0"/>
                </a:moveTo>
                <a:lnTo>
                  <a:pt x="5024662" y="0"/>
                </a:lnTo>
                <a:lnTo>
                  <a:pt x="5024662" y="3767093"/>
                </a:lnTo>
                <a:lnTo>
                  <a:pt x="0" y="37670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96624" y="5812143"/>
            <a:ext cx="5008801" cy="3762216"/>
          </a:xfrm>
          <a:custGeom>
            <a:avLst/>
            <a:gdLst/>
            <a:ahLst/>
            <a:cxnLst/>
            <a:rect r="r" b="b" t="t" l="l"/>
            <a:pathLst>
              <a:path h="3762216" w="5008801">
                <a:moveTo>
                  <a:pt x="0" y="0"/>
                </a:moveTo>
                <a:lnTo>
                  <a:pt x="5008801" y="0"/>
                </a:lnTo>
                <a:lnTo>
                  <a:pt x="5008801" y="3762217"/>
                </a:lnTo>
                <a:lnTo>
                  <a:pt x="0" y="3762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3209" y="698312"/>
            <a:ext cx="580560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372D1D"/>
                </a:solidFill>
                <a:latin typeface="Glacial Indifference Bold"/>
              </a:rPr>
              <a:t>Korelasi dan Eksplorasi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259174">
            <a:off x="14760724" y="579924"/>
            <a:ext cx="9751588" cy="11297552"/>
          </a:xfrm>
          <a:custGeom>
            <a:avLst/>
            <a:gdLst/>
            <a:ahLst/>
            <a:cxnLst/>
            <a:rect r="r" b="b" t="t" l="l"/>
            <a:pathLst>
              <a:path h="11297552" w="9751588">
                <a:moveTo>
                  <a:pt x="0" y="0"/>
                </a:moveTo>
                <a:lnTo>
                  <a:pt x="9751588" y="0"/>
                </a:lnTo>
                <a:lnTo>
                  <a:pt x="9751588" y="11297552"/>
                </a:lnTo>
                <a:lnTo>
                  <a:pt x="0" y="11297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</a:blip>
            <a:stretch>
              <a:fillRect l="-10265" t="0" r="-7679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62850" y="7898275"/>
            <a:ext cx="4373711" cy="823388"/>
            <a:chOff x="0" y="0"/>
            <a:chExt cx="1151924" cy="2168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1924" cy="216859"/>
            </a:xfrm>
            <a:custGeom>
              <a:avLst/>
              <a:gdLst/>
              <a:ahLst/>
              <a:cxnLst/>
              <a:rect r="r" b="b" t="t" l="l"/>
              <a:pathLst>
                <a:path h="216859" w="1151924">
                  <a:moveTo>
                    <a:pt x="90275" y="0"/>
                  </a:moveTo>
                  <a:lnTo>
                    <a:pt x="1061649" y="0"/>
                  </a:lnTo>
                  <a:cubicBezTo>
                    <a:pt x="1085591" y="0"/>
                    <a:pt x="1108553" y="9511"/>
                    <a:pt x="1125483" y="26441"/>
                  </a:cubicBezTo>
                  <a:cubicBezTo>
                    <a:pt x="1142413" y="43371"/>
                    <a:pt x="1151924" y="66333"/>
                    <a:pt x="1151924" y="90275"/>
                  </a:cubicBezTo>
                  <a:lnTo>
                    <a:pt x="1151924" y="126584"/>
                  </a:lnTo>
                  <a:cubicBezTo>
                    <a:pt x="1151924" y="150527"/>
                    <a:pt x="1142413" y="173488"/>
                    <a:pt x="1125483" y="190418"/>
                  </a:cubicBezTo>
                  <a:cubicBezTo>
                    <a:pt x="1108553" y="207348"/>
                    <a:pt x="1085591" y="216859"/>
                    <a:pt x="1061649" y="216859"/>
                  </a:cubicBezTo>
                  <a:lnTo>
                    <a:pt x="90275" y="216859"/>
                  </a:lnTo>
                  <a:cubicBezTo>
                    <a:pt x="66333" y="216859"/>
                    <a:pt x="43371" y="207348"/>
                    <a:pt x="26441" y="190418"/>
                  </a:cubicBezTo>
                  <a:cubicBezTo>
                    <a:pt x="9511" y="173488"/>
                    <a:pt x="0" y="150527"/>
                    <a:pt x="0" y="126584"/>
                  </a:cubicBezTo>
                  <a:lnTo>
                    <a:pt x="0" y="90275"/>
                  </a:lnTo>
                  <a:cubicBezTo>
                    <a:pt x="0" y="66333"/>
                    <a:pt x="9511" y="43371"/>
                    <a:pt x="26441" y="26441"/>
                  </a:cubicBezTo>
                  <a:cubicBezTo>
                    <a:pt x="43371" y="9511"/>
                    <a:pt x="66333" y="0"/>
                    <a:pt x="90275" y="0"/>
                  </a:cubicBezTo>
                  <a:close/>
                </a:path>
              </a:pathLst>
            </a:custGeom>
            <a:solidFill>
              <a:srgbClr val="ECB3A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151924" cy="31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10" id="10">
            <a:hlinkClick r:id="rId10" tooltip="https://colab.research.google.com/drive/1zwemBAqA-EJpXtCPz6u3Nak4KqmmY-wV?usp=sharing"/>
          </p:cNvPr>
          <p:cNvSpPr/>
          <p:nvPr/>
        </p:nvSpPr>
        <p:spPr>
          <a:xfrm flipH="false" flipV="false" rot="0">
            <a:off x="6262850" y="7898275"/>
            <a:ext cx="823388" cy="823388"/>
          </a:xfrm>
          <a:custGeom>
            <a:avLst/>
            <a:gdLst/>
            <a:ahLst/>
            <a:cxnLst/>
            <a:rect r="r" b="b" t="t" l="l"/>
            <a:pathLst>
              <a:path h="823388" w="823388">
                <a:moveTo>
                  <a:pt x="0" y="0"/>
                </a:moveTo>
                <a:lnTo>
                  <a:pt x="823388" y="0"/>
                </a:lnTo>
                <a:lnTo>
                  <a:pt x="823388" y="823388"/>
                </a:lnTo>
                <a:lnTo>
                  <a:pt x="0" y="823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6873" y="1944718"/>
            <a:ext cx="893739" cy="893739"/>
          </a:xfrm>
          <a:custGeom>
            <a:avLst/>
            <a:gdLst/>
            <a:ahLst/>
            <a:cxnLst/>
            <a:rect r="r" b="b" t="t" l="l"/>
            <a:pathLst>
              <a:path h="893739" w="893739">
                <a:moveTo>
                  <a:pt x="0" y="0"/>
                </a:moveTo>
                <a:lnTo>
                  <a:pt x="893739" y="0"/>
                </a:lnTo>
                <a:lnTo>
                  <a:pt x="893739" y="893739"/>
                </a:lnTo>
                <a:lnTo>
                  <a:pt x="0" y="8937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0033" y="3944106"/>
            <a:ext cx="912395" cy="897569"/>
          </a:xfrm>
          <a:custGeom>
            <a:avLst/>
            <a:gdLst/>
            <a:ahLst/>
            <a:cxnLst/>
            <a:rect r="r" b="b" t="t" l="l"/>
            <a:pathLst>
              <a:path h="897569" w="912395">
                <a:moveTo>
                  <a:pt x="0" y="0"/>
                </a:moveTo>
                <a:lnTo>
                  <a:pt x="912395" y="0"/>
                </a:lnTo>
                <a:lnTo>
                  <a:pt x="912395" y="897569"/>
                </a:lnTo>
                <a:lnTo>
                  <a:pt x="0" y="8975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1238" y="3944528"/>
            <a:ext cx="10519778" cy="299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9"/>
              </a:lnSpc>
            </a:pPr>
            <a:r>
              <a:rPr lang="en-US" sz="2428">
                <a:solidFill>
                  <a:srgbClr val="622C1C"/>
                </a:solidFill>
                <a:latin typeface="Source Serif Pro Bold"/>
              </a:rPr>
              <a:t>Analisis regresi digunakan untuk prediksi penjualan minuman minggu selanjutnya di masa depan. Beberapa model yang digunakan:</a:t>
            </a:r>
          </a:p>
          <a:p>
            <a:pPr algn="just" marL="524253" indent="-262126" lvl="1">
              <a:lnSpc>
                <a:spcPts val="3399"/>
              </a:lnSpc>
              <a:buFont typeface="Arial"/>
              <a:buChar char="•"/>
            </a:pPr>
            <a:r>
              <a:rPr lang="en-US" sz="2428">
                <a:solidFill>
                  <a:srgbClr val="622C1C"/>
                </a:solidFill>
                <a:latin typeface="Source Serif Pro Bold"/>
              </a:rPr>
              <a:t>XGBoost</a:t>
            </a:r>
          </a:p>
          <a:p>
            <a:pPr algn="just" marL="524253" indent="-262126" lvl="1">
              <a:lnSpc>
                <a:spcPts val="3399"/>
              </a:lnSpc>
              <a:buFont typeface="Arial"/>
              <a:buChar char="•"/>
            </a:pPr>
            <a:r>
              <a:rPr lang="en-US" sz="2428">
                <a:solidFill>
                  <a:srgbClr val="622C1C"/>
                </a:solidFill>
                <a:latin typeface="Source Serif Pro Bold"/>
              </a:rPr>
              <a:t>ARIMA (AutoRegressive Integrated Moving Average)</a:t>
            </a:r>
          </a:p>
          <a:p>
            <a:pPr algn="just" marL="524253" indent="-262126" lvl="1">
              <a:lnSpc>
                <a:spcPts val="3399"/>
              </a:lnSpc>
              <a:buFont typeface="Arial"/>
              <a:buChar char="•"/>
            </a:pPr>
            <a:r>
              <a:rPr lang="en-US" sz="2428">
                <a:solidFill>
                  <a:srgbClr val="622C1C"/>
                </a:solidFill>
                <a:latin typeface="Source Serif Pro Bold"/>
              </a:rPr>
              <a:t>Random Forest</a:t>
            </a:r>
          </a:p>
          <a:p>
            <a:pPr algn="just" marL="524253" indent="-262126" lvl="1">
              <a:lnSpc>
                <a:spcPts val="3399"/>
              </a:lnSpc>
              <a:buFont typeface="Arial"/>
              <a:buChar char="•"/>
            </a:pPr>
            <a:r>
              <a:rPr lang="en-US" sz="2428">
                <a:solidFill>
                  <a:srgbClr val="622C1C"/>
                </a:solidFill>
                <a:latin typeface="Source Serif Pro Bold"/>
              </a:rPr>
              <a:t>Polynomial Regresi</a:t>
            </a:r>
          </a:p>
          <a:p>
            <a:pPr marL="524253" indent="-262126" lvl="1">
              <a:lnSpc>
                <a:spcPts val="3399"/>
              </a:lnSpc>
              <a:buFont typeface="Arial"/>
              <a:buChar char="•"/>
            </a:pPr>
            <a:r>
              <a:rPr lang="en-US" sz="2428">
                <a:solidFill>
                  <a:srgbClr val="622C1C"/>
                </a:solidFill>
                <a:latin typeface="Source Serif Pro Bold"/>
              </a:rPr>
              <a:t>LSTM (Long Short-Term Memory)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92802" y="9256474"/>
            <a:ext cx="3652200" cy="50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32"/>
              </a:lnSpc>
            </a:pPr>
            <a:r>
              <a:rPr lang="en-US" sz="2400">
                <a:solidFill>
                  <a:srgbClr val="372D1D"/>
                </a:solidFill>
                <a:latin typeface="Poppins"/>
              </a:rPr>
              <a:t>www.greatedu.co.id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1760" y="1938515"/>
            <a:ext cx="12091089" cy="1029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5"/>
              </a:lnSpc>
            </a:pPr>
            <a:r>
              <a:rPr lang="en-US" sz="2946">
                <a:solidFill>
                  <a:srgbClr val="622C1C"/>
                </a:solidFill>
                <a:latin typeface="Source Serif Pro Bold"/>
              </a:rPr>
              <a:t>Kenapa regresi ? </a:t>
            </a:r>
          </a:p>
          <a:p>
            <a:pPr algn="just">
              <a:lnSpc>
                <a:spcPts val="4125"/>
              </a:lnSpc>
            </a:pPr>
            <a:r>
              <a:rPr lang="en-US" sz="2946">
                <a:solidFill>
                  <a:srgbClr val="622C1C"/>
                </a:solidFill>
                <a:latin typeface="Source Serif Pro Bold"/>
              </a:rPr>
              <a:t>Data bersifat timeseries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316321" y="1807666"/>
            <a:ext cx="3955549" cy="3670073"/>
            <a:chOff x="0" y="0"/>
            <a:chExt cx="13034730" cy="12094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34683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3034683">
                  <a:moveTo>
                    <a:pt x="0" y="6046978"/>
                  </a:moveTo>
                  <a:cubicBezTo>
                    <a:pt x="0" y="2707386"/>
                    <a:pt x="2917979" y="0"/>
                    <a:pt x="6517342" y="0"/>
                  </a:cubicBezTo>
                  <a:cubicBezTo>
                    <a:pt x="10116703" y="0"/>
                    <a:pt x="13034683" y="2707386"/>
                    <a:pt x="13034683" y="6046978"/>
                  </a:cubicBezTo>
                  <a:cubicBezTo>
                    <a:pt x="13034683" y="9386570"/>
                    <a:pt x="10116840" y="12093956"/>
                    <a:pt x="6517342" y="12093956"/>
                  </a:cubicBezTo>
                  <a:cubicBezTo>
                    <a:pt x="2917843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82684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634022" y="1972837"/>
            <a:ext cx="3984956" cy="3870870"/>
            <a:chOff x="0" y="0"/>
            <a:chExt cx="12450445" cy="12094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450445" cy="12094051"/>
            </a:xfrm>
            <a:custGeom>
              <a:avLst/>
              <a:gdLst/>
              <a:ahLst/>
              <a:cxnLst/>
              <a:rect r="r" b="b" t="t" l="l"/>
              <a:pathLst>
                <a:path h="12094051" w="12450445">
                  <a:moveTo>
                    <a:pt x="12450445" y="6047086"/>
                  </a:moveTo>
                  <a:cubicBezTo>
                    <a:pt x="12450445" y="9386566"/>
                    <a:pt x="9663302" y="12094051"/>
                    <a:pt x="6225159" y="12094051"/>
                  </a:cubicBezTo>
                  <a:cubicBezTo>
                    <a:pt x="2787015" y="12094051"/>
                    <a:pt x="0" y="9386566"/>
                    <a:pt x="0" y="6047086"/>
                  </a:cubicBezTo>
                  <a:cubicBezTo>
                    <a:pt x="0" y="2707360"/>
                    <a:pt x="2787142" y="0"/>
                    <a:pt x="6225286" y="0"/>
                  </a:cubicBezTo>
                  <a:cubicBezTo>
                    <a:pt x="9663430" y="0"/>
                    <a:pt x="12450445" y="2707360"/>
                    <a:pt x="12450445" y="6047086"/>
                  </a:cubicBezTo>
                  <a:close/>
                </a:path>
              </a:pathLst>
            </a:custGeom>
            <a:blipFill>
              <a:blip r:embed="rId15"/>
              <a:stretch>
                <a:fillRect l="-22898" t="0" r="-22898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772824" y="4748269"/>
            <a:ext cx="6808247" cy="6808247"/>
            <a:chOff x="0" y="0"/>
            <a:chExt cx="12094000" cy="12094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93956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2093956">
                  <a:moveTo>
                    <a:pt x="0" y="6046978"/>
                  </a:moveTo>
                  <a:cubicBezTo>
                    <a:pt x="0" y="2707386"/>
                    <a:pt x="2707386" y="0"/>
                    <a:pt x="6046978" y="0"/>
                  </a:cubicBezTo>
                  <a:cubicBezTo>
                    <a:pt x="9386570" y="0"/>
                    <a:pt x="12093956" y="2707386"/>
                    <a:pt x="12093956" y="6046978"/>
                  </a:cubicBezTo>
                  <a:cubicBezTo>
                    <a:pt x="12093956" y="9386570"/>
                    <a:pt x="9386697" y="12093956"/>
                    <a:pt x="6046978" y="12093956"/>
                  </a:cubicBezTo>
                  <a:cubicBezTo>
                    <a:pt x="2707260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826841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346964" y="4748269"/>
            <a:ext cx="6897233" cy="6573840"/>
            <a:chOff x="0" y="0"/>
            <a:chExt cx="12450445" cy="118666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50445" cy="11866728"/>
            </a:xfrm>
            <a:custGeom>
              <a:avLst/>
              <a:gdLst/>
              <a:ahLst/>
              <a:cxnLst/>
              <a:rect r="r" b="b" t="t" l="l"/>
              <a:pathLst>
                <a:path h="11866728" w="12450445">
                  <a:moveTo>
                    <a:pt x="12450445" y="5933423"/>
                  </a:moveTo>
                  <a:cubicBezTo>
                    <a:pt x="12450445" y="9210133"/>
                    <a:pt x="9663302" y="11866728"/>
                    <a:pt x="6225159" y="11866728"/>
                  </a:cubicBezTo>
                  <a:cubicBezTo>
                    <a:pt x="2787015" y="11866728"/>
                    <a:pt x="0" y="9210133"/>
                    <a:pt x="0" y="5933423"/>
                  </a:cubicBezTo>
                  <a:cubicBezTo>
                    <a:pt x="0" y="2656471"/>
                    <a:pt x="2787142" y="0"/>
                    <a:pt x="6225286" y="0"/>
                  </a:cubicBezTo>
                  <a:cubicBezTo>
                    <a:pt x="9663430" y="0"/>
                    <a:pt x="12450445" y="2656471"/>
                    <a:pt x="12450445" y="5933423"/>
                  </a:cubicBezTo>
                  <a:close/>
                </a:path>
              </a:pathLst>
            </a:custGeom>
            <a:blipFill>
              <a:blip r:embed="rId16"/>
              <a:stretch>
                <a:fillRect l="-21528" t="0" r="-21528" b="0"/>
              </a:stretch>
            </a:blipFill>
          </p:spPr>
        </p:sp>
      </p:grpSp>
      <p:sp>
        <p:nvSpPr>
          <p:cNvPr name="AutoShape 25" id="25"/>
          <p:cNvSpPr/>
          <p:nvPr/>
        </p:nvSpPr>
        <p:spPr>
          <a:xfrm flipV="true">
            <a:off x="1701760" y="3261702"/>
            <a:ext cx="12091042" cy="23812"/>
          </a:xfrm>
          <a:prstGeom prst="line">
            <a:avLst/>
          </a:prstGeom>
          <a:ln cap="flat" w="47625">
            <a:solidFill>
              <a:srgbClr val="ECB3A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798650" y="7890253"/>
            <a:ext cx="4254650" cy="823388"/>
            <a:chOff x="0" y="0"/>
            <a:chExt cx="1120566" cy="2168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20566" cy="216859"/>
            </a:xfrm>
            <a:custGeom>
              <a:avLst/>
              <a:gdLst/>
              <a:ahLst/>
              <a:cxnLst/>
              <a:rect r="r" b="b" t="t" l="l"/>
              <a:pathLst>
                <a:path h="216859" w="1120566">
                  <a:moveTo>
                    <a:pt x="92802" y="0"/>
                  </a:moveTo>
                  <a:lnTo>
                    <a:pt x="1027765" y="0"/>
                  </a:lnTo>
                  <a:cubicBezTo>
                    <a:pt x="1079018" y="0"/>
                    <a:pt x="1120566" y="41549"/>
                    <a:pt x="1120566" y="92802"/>
                  </a:cubicBezTo>
                  <a:lnTo>
                    <a:pt x="1120566" y="124058"/>
                  </a:lnTo>
                  <a:cubicBezTo>
                    <a:pt x="1120566" y="175311"/>
                    <a:pt x="1079018" y="216859"/>
                    <a:pt x="1027765" y="216859"/>
                  </a:cubicBezTo>
                  <a:lnTo>
                    <a:pt x="92802" y="216859"/>
                  </a:lnTo>
                  <a:cubicBezTo>
                    <a:pt x="41549" y="216859"/>
                    <a:pt x="0" y="175311"/>
                    <a:pt x="0" y="124058"/>
                  </a:cubicBezTo>
                  <a:lnTo>
                    <a:pt x="0" y="92802"/>
                  </a:lnTo>
                  <a:cubicBezTo>
                    <a:pt x="0" y="41549"/>
                    <a:pt x="41549" y="0"/>
                    <a:pt x="92802" y="0"/>
                  </a:cubicBezTo>
                  <a:close/>
                </a:path>
              </a:pathLst>
            </a:custGeom>
            <a:solidFill>
              <a:srgbClr val="ECB3A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1120566" cy="31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798650" y="7721514"/>
            <a:ext cx="1105433" cy="992126"/>
          </a:xfrm>
          <a:custGeom>
            <a:avLst/>
            <a:gdLst/>
            <a:ahLst/>
            <a:cxnLst/>
            <a:rect r="r" b="b" t="t" l="l"/>
            <a:pathLst>
              <a:path h="992126" w="1105433">
                <a:moveTo>
                  <a:pt x="0" y="0"/>
                </a:moveTo>
                <a:lnTo>
                  <a:pt x="1105433" y="0"/>
                </a:lnTo>
                <a:lnTo>
                  <a:pt x="1105433" y="992127"/>
                </a:lnTo>
                <a:lnTo>
                  <a:pt x="0" y="99212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553469" y="643569"/>
            <a:ext cx="5083092" cy="95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3"/>
              </a:lnSpc>
            </a:pPr>
            <a:r>
              <a:rPr lang="en-US" sz="6277">
                <a:solidFill>
                  <a:srgbClr val="372D1D"/>
                </a:solidFill>
                <a:latin typeface="Glacial Indifference Bold"/>
              </a:rPr>
              <a:t>MODELING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97683" y="8075019"/>
            <a:ext cx="3489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4B2B19"/>
                </a:solidFill>
                <a:latin typeface="Source Serif Pro Bold"/>
              </a:rPr>
              <a:t>Modeling XGBoost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913608" y="8075019"/>
            <a:ext cx="294419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4B2B19"/>
                </a:solidFill>
                <a:latin typeface="Source Serif Pro Bold"/>
              </a:rPr>
              <a:t>Modeling XGBoost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61307">
            <a:off x="9663919" y="7108290"/>
            <a:ext cx="5126399" cy="6280428"/>
          </a:xfrm>
          <a:custGeom>
            <a:avLst/>
            <a:gdLst/>
            <a:ahLst/>
            <a:cxnLst/>
            <a:rect r="r" b="b" t="t" l="l"/>
            <a:pathLst>
              <a:path h="6280428" w="5126399">
                <a:moveTo>
                  <a:pt x="0" y="0"/>
                </a:moveTo>
                <a:lnTo>
                  <a:pt x="5126399" y="0"/>
                </a:lnTo>
                <a:lnTo>
                  <a:pt x="5126399" y="6280428"/>
                </a:lnTo>
                <a:lnTo>
                  <a:pt x="0" y="6280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0024">
            <a:off x="8170506" y="2715991"/>
            <a:ext cx="617543" cy="300280"/>
          </a:xfrm>
          <a:custGeom>
            <a:avLst/>
            <a:gdLst/>
            <a:ahLst/>
            <a:cxnLst/>
            <a:rect r="r" b="b" t="t" l="l"/>
            <a:pathLst>
              <a:path h="300280" w="617543">
                <a:moveTo>
                  <a:pt x="0" y="0"/>
                </a:moveTo>
                <a:lnTo>
                  <a:pt x="617543" y="0"/>
                </a:lnTo>
                <a:lnTo>
                  <a:pt x="617543" y="300281"/>
                </a:lnTo>
                <a:lnTo>
                  <a:pt x="0" y="300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5603583">
            <a:off x="13862697" y="4477177"/>
            <a:ext cx="2259416" cy="1121235"/>
          </a:xfrm>
          <a:custGeom>
            <a:avLst/>
            <a:gdLst/>
            <a:ahLst/>
            <a:cxnLst/>
            <a:rect r="r" b="b" t="t" l="l"/>
            <a:pathLst>
              <a:path h="1121235" w="2259416">
                <a:moveTo>
                  <a:pt x="0" y="1121236"/>
                </a:moveTo>
                <a:lnTo>
                  <a:pt x="2259416" y="1121236"/>
                </a:lnTo>
                <a:lnTo>
                  <a:pt x="2259416" y="0"/>
                </a:lnTo>
                <a:lnTo>
                  <a:pt x="0" y="0"/>
                </a:lnTo>
                <a:lnTo>
                  <a:pt x="0" y="112123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10024">
            <a:off x="8170506" y="6631660"/>
            <a:ext cx="617543" cy="300280"/>
          </a:xfrm>
          <a:custGeom>
            <a:avLst/>
            <a:gdLst/>
            <a:ahLst/>
            <a:cxnLst/>
            <a:rect r="r" b="b" t="t" l="l"/>
            <a:pathLst>
              <a:path h="300280" w="617543">
                <a:moveTo>
                  <a:pt x="617543" y="0"/>
                </a:moveTo>
                <a:lnTo>
                  <a:pt x="0" y="0"/>
                </a:lnTo>
                <a:lnTo>
                  <a:pt x="0" y="300280"/>
                </a:lnTo>
                <a:lnTo>
                  <a:pt x="617543" y="300280"/>
                </a:lnTo>
                <a:lnTo>
                  <a:pt x="6175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60264" y="-1226660"/>
            <a:ext cx="645173" cy="1808183"/>
          </a:xfrm>
          <a:custGeom>
            <a:avLst/>
            <a:gdLst/>
            <a:ahLst/>
            <a:cxnLst/>
            <a:rect r="r" b="b" t="t" l="l"/>
            <a:pathLst>
              <a:path h="1808183" w="645173">
                <a:moveTo>
                  <a:pt x="0" y="0"/>
                </a:moveTo>
                <a:lnTo>
                  <a:pt x="645173" y="0"/>
                </a:lnTo>
                <a:lnTo>
                  <a:pt x="645173" y="1808182"/>
                </a:lnTo>
                <a:lnTo>
                  <a:pt x="0" y="18081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33926" y="373288"/>
            <a:ext cx="508309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372D1D"/>
                </a:solidFill>
                <a:latin typeface="Glacial Indifference Bold"/>
              </a:rPr>
              <a:t>EVALUATION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21873" y="4225405"/>
            <a:ext cx="4607167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622C1C"/>
                </a:solidFill>
                <a:latin typeface="Source Serif Pro Bold"/>
              </a:rPr>
              <a:t>Hyperparameter Tuning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21873" y="1407710"/>
            <a:ext cx="1780032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622C1C"/>
                </a:solidFill>
                <a:latin typeface="Source Serif Pro Bold"/>
              </a:rPr>
              <a:t>Modeling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259174">
            <a:off x="-7747784" y="-3381796"/>
            <a:ext cx="9751588" cy="11297552"/>
          </a:xfrm>
          <a:custGeom>
            <a:avLst/>
            <a:gdLst/>
            <a:ahLst/>
            <a:cxnLst/>
            <a:rect r="r" b="b" t="t" l="l"/>
            <a:pathLst>
              <a:path h="11297552" w="9751588">
                <a:moveTo>
                  <a:pt x="0" y="0"/>
                </a:moveTo>
                <a:lnTo>
                  <a:pt x="9751587" y="0"/>
                </a:lnTo>
                <a:lnTo>
                  <a:pt x="9751587" y="11297552"/>
                </a:lnTo>
                <a:lnTo>
                  <a:pt x="0" y="112975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8999"/>
            </a:blip>
            <a:stretch>
              <a:fillRect l="-10265" t="0" r="-7679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2746073" y="1932682"/>
          <a:ext cx="4904754" cy="1866900"/>
        </p:xfrm>
        <a:graphic>
          <a:graphicData uri="http://schemas.openxmlformats.org/drawingml/2006/table">
            <a:tbl>
              <a:tblPr/>
              <a:tblGrid>
                <a:gridCol w="2619754"/>
                <a:gridCol w="2285000"/>
              </a:tblGrid>
              <a:tr h="622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learning_rate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None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max_depth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None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n_estimators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None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92802" y="9256474"/>
            <a:ext cx="3652200" cy="50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32"/>
              </a:lnSpc>
            </a:pPr>
            <a:r>
              <a:rPr lang="en-US" sz="2400">
                <a:solidFill>
                  <a:srgbClr val="372D1D"/>
                </a:solidFill>
                <a:latin typeface="Poppins"/>
              </a:rPr>
              <a:t>www.greatedu.co.id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7953" y="4980645"/>
            <a:ext cx="467359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622C1C"/>
                </a:solidFill>
                <a:latin typeface="Source Serif Pro Bold"/>
              </a:rPr>
              <a:t>Cross Validation (Fold : 5)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37953" y="1425572"/>
            <a:ext cx="18463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622C1C"/>
                </a:solidFill>
                <a:latin typeface="Source Serif Pro Bold"/>
              </a:rPr>
              <a:t>Evaluation</a:t>
            </a:r>
            <a:r>
              <a:rPr lang="en-US" sz="2800">
                <a:solidFill>
                  <a:srgbClr val="504C44"/>
                </a:solidFill>
                <a:latin typeface="Source Serif Pro Bold"/>
              </a:rPr>
              <a:t>  </a:t>
            </a:r>
          </a:p>
        </p:txBody>
      </p:sp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2790915" y="4762500"/>
          <a:ext cx="4859912" cy="1866900"/>
        </p:xfrm>
        <a:graphic>
          <a:graphicData uri="http://schemas.openxmlformats.org/drawingml/2006/table">
            <a:tbl>
              <a:tblPr/>
              <a:tblGrid>
                <a:gridCol w="2619943"/>
                <a:gridCol w="2239969"/>
              </a:tblGrid>
              <a:tr h="622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learning_rate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87288"/>
                          </a:solidFill>
                          <a:latin typeface="Inter"/>
                        </a:rPr>
                        <a:t>0.05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, 0.1, 0.2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max_depth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87288"/>
                          </a:solidFill>
                          <a:latin typeface="Inter"/>
                        </a:rPr>
                        <a:t>3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, 4, 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n_estimators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87288"/>
                          </a:solidFill>
                          <a:latin typeface="Inter"/>
                        </a:rPr>
                        <a:t>100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, 200, 300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23" id="23"/>
          <p:cNvGraphicFramePr>
            <a:graphicFrameLocks noGrp="true"/>
          </p:cNvGraphicFramePr>
          <p:nvPr/>
        </p:nvGraphicFramePr>
        <p:xfrm>
          <a:off x="9437953" y="1932310"/>
          <a:ext cx="4810117" cy="2476500"/>
        </p:xfrm>
        <a:graphic>
          <a:graphicData uri="http://schemas.openxmlformats.org/drawingml/2006/table">
            <a:tbl>
              <a:tblPr/>
              <a:tblGrid>
                <a:gridCol w="2620158"/>
                <a:gridCol w="2189960"/>
              </a:tblGrid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RMSE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1.98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MSE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3.92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MAE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1.34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R2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0.71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9472631" y="5543550"/>
          <a:ext cx="4810117" cy="2476500"/>
        </p:xfrm>
        <a:graphic>
          <a:graphicData uri="http://schemas.openxmlformats.org/drawingml/2006/table">
            <a:tbl>
              <a:tblPr/>
              <a:tblGrid>
                <a:gridCol w="2620158"/>
                <a:gridCol w="2189960"/>
              </a:tblGrid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Average RMSE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3.18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Average MSE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2.48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Average MAE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-0.44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Average R2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16.5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2790915" y="6781800"/>
          <a:ext cx="4859912" cy="2476500"/>
        </p:xfrm>
        <a:graphic>
          <a:graphicData uri="http://schemas.openxmlformats.org/drawingml/2006/table">
            <a:tbl>
              <a:tblPr/>
              <a:tblGrid>
                <a:gridCol w="2634250"/>
                <a:gridCol w="2225662"/>
              </a:tblGrid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RMSE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1.65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MSE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2.73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MAE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1.14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R2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0.80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2107" y="7516733"/>
            <a:ext cx="8505694" cy="841697"/>
            <a:chOff x="0" y="0"/>
            <a:chExt cx="2240183" cy="2216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0183" cy="221682"/>
            </a:xfrm>
            <a:custGeom>
              <a:avLst/>
              <a:gdLst/>
              <a:ahLst/>
              <a:cxnLst/>
              <a:rect r="r" b="b" t="t" l="l"/>
              <a:pathLst>
                <a:path h="221682" w="2240183">
                  <a:moveTo>
                    <a:pt x="0" y="0"/>
                  </a:moveTo>
                  <a:lnTo>
                    <a:pt x="2240183" y="0"/>
                  </a:lnTo>
                  <a:lnTo>
                    <a:pt x="2240183" y="221682"/>
                  </a:lnTo>
                  <a:lnTo>
                    <a:pt x="0" y="221682"/>
                  </a:lnTo>
                  <a:close/>
                </a:path>
              </a:pathLst>
            </a:custGeom>
            <a:solidFill>
              <a:srgbClr val="B881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240183" cy="316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732107" y="2506440"/>
          <a:ext cx="8505694" cy="5851991"/>
        </p:xfrm>
        <a:graphic>
          <a:graphicData uri="http://schemas.openxmlformats.org/drawingml/2006/table">
            <a:tbl>
              <a:tblPr/>
              <a:tblGrid>
                <a:gridCol w="2380861"/>
                <a:gridCol w="1473077"/>
                <a:gridCol w="1650923"/>
                <a:gridCol w="1408155"/>
                <a:gridCol w="1592678"/>
              </a:tblGrid>
              <a:tr h="1254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 Bold"/>
                        </a:rPr>
                        <a:t>Model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 Bold"/>
                        </a:rPr>
                        <a:t>RMSE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 Bold"/>
                        </a:rPr>
                        <a:t>MSE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 Bold"/>
                        </a:rPr>
                        <a:t>MAE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 Bold"/>
                        </a:rPr>
                        <a:t>R-Squared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24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ARIMA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0.0 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0.0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 0.0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1.0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24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LSTM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51.19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2620.38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45.22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-0.27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24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Random Forest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84.20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7090.44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67.46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-0,04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5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Polynomial Regression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75.51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5702.54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56.09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0.49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24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XGBoost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1.65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2.73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1.14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</a:rPr>
                        <a:t>0.80</a:t>
                      </a:r>
                      <a:endParaRPr lang="en-US" sz="1100"/>
                    </a:p>
                  </a:txBody>
                  <a:tcPr marL="158478" marR="158478" marT="158478" marB="158478" anchor="ctr">
                    <a:lnL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696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751157" y="1505046"/>
            <a:ext cx="600325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622C1C"/>
                </a:solidFill>
                <a:latin typeface="Source Serif Pro Bold"/>
              </a:rPr>
              <a:t>RMSE, MSE, MAE, dan R-Squared</a:t>
            </a:r>
          </a:p>
        </p:txBody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0053842" y="2956586"/>
          <a:ext cx="7548233" cy="1752600"/>
        </p:xfrm>
        <a:graphic>
          <a:graphicData uri="http://schemas.openxmlformats.org/drawingml/2006/table">
            <a:tbl>
              <a:tblPr/>
              <a:tblGrid>
                <a:gridCol w="1490956"/>
                <a:gridCol w="1310403"/>
                <a:gridCol w="1400679"/>
                <a:gridCol w="1400679"/>
                <a:gridCol w="1945516"/>
              </a:tblGrid>
              <a:tr h="876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 Bold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 Bold"/>
                        </a:rPr>
                        <a:t>R-Squared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1.98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3.92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 1.34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nter"/>
                        </a:rPr>
                        <a:t>0.71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-5259174">
            <a:off x="-5750701" y="-3891000"/>
            <a:ext cx="9751588" cy="11297552"/>
          </a:xfrm>
          <a:custGeom>
            <a:avLst/>
            <a:gdLst/>
            <a:ahLst/>
            <a:cxnLst/>
            <a:rect r="r" b="b" t="t" l="l"/>
            <a:pathLst>
              <a:path h="11297552" w="9751588">
                <a:moveTo>
                  <a:pt x="0" y="0"/>
                </a:moveTo>
                <a:lnTo>
                  <a:pt x="9751588" y="0"/>
                </a:lnTo>
                <a:lnTo>
                  <a:pt x="9751588" y="11297552"/>
                </a:lnTo>
                <a:lnTo>
                  <a:pt x="0" y="11297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8999"/>
            </a:blip>
            <a:stretch>
              <a:fillRect l="-10265" t="0" r="-767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97881" y="7262605"/>
            <a:ext cx="5552929" cy="2058135"/>
          </a:xfrm>
          <a:custGeom>
            <a:avLst/>
            <a:gdLst/>
            <a:ahLst/>
            <a:cxnLst/>
            <a:rect r="r" b="b" t="t" l="l"/>
            <a:pathLst>
              <a:path h="2058135" w="5552929">
                <a:moveTo>
                  <a:pt x="0" y="0"/>
                </a:moveTo>
                <a:lnTo>
                  <a:pt x="5552930" y="0"/>
                </a:lnTo>
                <a:lnTo>
                  <a:pt x="5552930" y="2058136"/>
                </a:lnTo>
                <a:lnTo>
                  <a:pt x="0" y="2058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12859" y="475454"/>
            <a:ext cx="4833585" cy="90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3"/>
              </a:lnSpc>
            </a:pPr>
            <a:r>
              <a:rPr lang="en-US" sz="5969">
                <a:solidFill>
                  <a:srgbClr val="372D1D"/>
                </a:solidFill>
                <a:latin typeface="Glacial Indifference Bold"/>
              </a:rPr>
              <a:t>EVALUATION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14435" y="4794911"/>
            <a:ext cx="8053589" cy="233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0"/>
              </a:lnSpc>
            </a:pPr>
            <a:r>
              <a:rPr lang="en-US" sz="2221">
                <a:solidFill>
                  <a:srgbClr val="EB7681"/>
                </a:solidFill>
                <a:latin typeface="Source Serif Pro Bold"/>
              </a:rPr>
              <a:t>Metriks evaluasi</a:t>
            </a:r>
            <a:r>
              <a:rPr lang="en-US" sz="2221">
                <a:solidFill>
                  <a:srgbClr val="622C1C"/>
                </a:solidFill>
                <a:latin typeface="Source Serif Pro Bold"/>
              </a:rPr>
              <a:t> yang digunakan pada modelling adalah </a:t>
            </a:r>
            <a:r>
              <a:rPr lang="en-US" sz="2221">
                <a:solidFill>
                  <a:srgbClr val="EB7681"/>
                </a:solidFill>
                <a:latin typeface="Source Serif Pro Bold"/>
              </a:rPr>
              <a:t>RMSE dan R-Squared</a:t>
            </a:r>
          </a:p>
          <a:p>
            <a:pPr algn="just" marL="479657" indent="-239829" lvl="1">
              <a:lnSpc>
                <a:spcPts val="3110"/>
              </a:lnSpc>
              <a:buFont typeface="Arial"/>
              <a:buChar char="•"/>
            </a:pPr>
            <a:r>
              <a:rPr lang="en-US" sz="2221">
                <a:solidFill>
                  <a:srgbClr val="EB7681"/>
                </a:solidFill>
                <a:latin typeface="Source Serif Pro Bold"/>
              </a:rPr>
              <a:t>RMSE :</a:t>
            </a:r>
            <a:r>
              <a:rPr lang="en-US" sz="2221">
                <a:solidFill>
                  <a:srgbClr val="622C1C"/>
                </a:solidFill>
                <a:latin typeface="Source Serif Pro Bold"/>
              </a:rPr>
              <a:t> memberi tahu seberapa baik model dapat menebak nilai yang sebenarnya.</a:t>
            </a:r>
          </a:p>
          <a:p>
            <a:pPr algn="just" marL="479657" indent="-239829" lvl="1">
              <a:lnSpc>
                <a:spcPts val="3110"/>
              </a:lnSpc>
              <a:buFont typeface="Arial"/>
              <a:buChar char="•"/>
            </a:pPr>
            <a:r>
              <a:rPr lang="en-US" sz="2221">
                <a:solidFill>
                  <a:srgbClr val="EB7681"/>
                </a:solidFill>
                <a:latin typeface="Source Serif Pro Bold"/>
              </a:rPr>
              <a:t>R-Squared</a:t>
            </a:r>
            <a:r>
              <a:rPr lang="en-US" sz="2221">
                <a:solidFill>
                  <a:srgbClr val="622C1C"/>
                </a:solidFill>
                <a:latin typeface="Source Serif Pro Bold"/>
              </a:rPr>
              <a:t> : mengukur seberapa baik model dapat menjelaskan variasi dalam data.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53842" y="2061940"/>
            <a:ext cx="596489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622C1C"/>
                </a:solidFill>
                <a:latin typeface="Source Serif Pro Bold"/>
              </a:rPr>
              <a:t>Sebelum dilakukan Cross Validation dan HyperParameter Tunning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38033" y="-246788"/>
            <a:ext cx="3928944" cy="11079391"/>
            <a:chOff x="0" y="0"/>
            <a:chExt cx="1034784" cy="2918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4784" cy="2918029"/>
            </a:xfrm>
            <a:custGeom>
              <a:avLst/>
              <a:gdLst/>
              <a:ahLst/>
              <a:cxnLst/>
              <a:rect r="r" b="b" t="t" l="l"/>
              <a:pathLst>
                <a:path h="2918029" w="1034784">
                  <a:moveTo>
                    <a:pt x="0" y="0"/>
                  </a:moveTo>
                  <a:lnTo>
                    <a:pt x="1034784" y="0"/>
                  </a:lnTo>
                  <a:lnTo>
                    <a:pt x="1034784" y="2918029"/>
                  </a:lnTo>
                  <a:lnTo>
                    <a:pt x="0" y="2918029"/>
                  </a:lnTo>
                  <a:close/>
                </a:path>
              </a:pathLst>
            </a:custGeom>
            <a:solidFill>
              <a:srgbClr val="82684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034784" cy="3013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196841"/>
            <a:ext cx="7113710" cy="6192133"/>
          </a:xfrm>
          <a:custGeom>
            <a:avLst/>
            <a:gdLst/>
            <a:ahLst/>
            <a:cxnLst/>
            <a:rect r="r" b="b" t="t" l="l"/>
            <a:pathLst>
              <a:path h="6192133" w="7113710">
                <a:moveTo>
                  <a:pt x="0" y="0"/>
                </a:moveTo>
                <a:lnTo>
                  <a:pt x="7113710" y="0"/>
                </a:lnTo>
                <a:lnTo>
                  <a:pt x="7113710" y="6192133"/>
                </a:lnTo>
                <a:lnTo>
                  <a:pt x="0" y="61921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99" t="-34464" r="-149982" b="-3300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07742" y="2621759"/>
            <a:ext cx="479605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372D1D"/>
                </a:solidFill>
                <a:latin typeface="Glacial Indifference Bold"/>
              </a:rPr>
              <a:t>DEPLOYMENT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7742" y="3589736"/>
            <a:ext cx="8596855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Source Serif Pro Bold"/>
              </a:rPr>
              <a:t>Prediksi stok selama 4 minggu ke depan  yaitu masing-masing adalah 80, 75, 79 dan 94 gelas.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Source Serif Pro Bold"/>
              </a:rPr>
              <a:t>Dari hasil prediksi, direkomendasikan menyediakan 328 gelas selama sebulan kedepan. 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Source Serif Pro Bold"/>
              </a:rPr>
              <a:t>Penjualan minuman paling banyak terjadi saat siang hari dan weekday, sehingga dapat dilakukan promosi untuk lebih meningkatkan penjualan pada waktu tersebut.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0477" y="1439220"/>
            <a:ext cx="11314696" cy="6624634"/>
          </a:xfrm>
          <a:custGeom>
            <a:avLst/>
            <a:gdLst/>
            <a:ahLst/>
            <a:cxnLst/>
            <a:rect r="r" b="b" t="t" l="l"/>
            <a:pathLst>
              <a:path h="6624634" w="11314696">
                <a:moveTo>
                  <a:pt x="0" y="0"/>
                </a:moveTo>
                <a:lnTo>
                  <a:pt x="11314696" y="0"/>
                </a:lnTo>
                <a:lnTo>
                  <a:pt x="11314696" y="6624635"/>
                </a:lnTo>
                <a:lnTo>
                  <a:pt x="0" y="66246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6304" r="0" b="-340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476619" y="8530504"/>
            <a:ext cx="3086100" cy="823388"/>
            <a:chOff x="0" y="0"/>
            <a:chExt cx="812800" cy="2168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16859"/>
            </a:xfrm>
            <a:custGeom>
              <a:avLst/>
              <a:gdLst/>
              <a:ahLst/>
              <a:cxnLst/>
              <a:rect r="r" b="b" t="t" l="l"/>
              <a:pathLst>
                <a:path h="216859" w="812800">
                  <a:moveTo>
                    <a:pt x="108430" y="0"/>
                  </a:moveTo>
                  <a:lnTo>
                    <a:pt x="704370" y="0"/>
                  </a:lnTo>
                  <a:cubicBezTo>
                    <a:pt x="733128" y="0"/>
                    <a:pt x="760707" y="11424"/>
                    <a:pt x="781042" y="31758"/>
                  </a:cubicBezTo>
                  <a:cubicBezTo>
                    <a:pt x="801376" y="52093"/>
                    <a:pt x="812800" y="79672"/>
                    <a:pt x="812800" y="108430"/>
                  </a:cubicBezTo>
                  <a:lnTo>
                    <a:pt x="812800" y="108430"/>
                  </a:lnTo>
                  <a:cubicBezTo>
                    <a:pt x="812800" y="137187"/>
                    <a:pt x="801376" y="164767"/>
                    <a:pt x="781042" y="185101"/>
                  </a:cubicBezTo>
                  <a:cubicBezTo>
                    <a:pt x="760707" y="205436"/>
                    <a:pt x="733128" y="216859"/>
                    <a:pt x="704370" y="216859"/>
                  </a:cubicBezTo>
                  <a:lnTo>
                    <a:pt x="108430" y="216859"/>
                  </a:lnTo>
                  <a:cubicBezTo>
                    <a:pt x="79672" y="216859"/>
                    <a:pt x="52093" y="205436"/>
                    <a:pt x="31758" y="185101"/>
                  </a:cubicBezTo>
                  <a:cubicBezTo>
                    <a:pt x="11424" y="164767"/>
                    <a:pt x="0" y="137187"/>
                    <a:pt x="0" y="108430"/>
                  </a:cubicBezTo>
                  <a:lnTo>
                    <a:pt x="0" y="108430"/>
                  </a:lnTo>
                  <a:cubicBezTo>
                    <a:pt x="0" y="79672"/>
                    <a:pt x="11424" y="52093"/>
                    <a:pt x="31758" y="31758"/>
                  </a:cubicBezTo>
                  <a:cubicBezTo>
                    <a:pt x="52093" y="11424"/>
                    <a:pt x="79672" y="0"/>
                    <a:pt x="108430" y="0"/>
                  </a:cubicBezTo>
                  <a:close/>
                </a:path>
              </a:pathLst>
            </a:custGeom>
            <a:solidFill>
              <a:srgbClr val="ECB3A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812800" cy="312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10" id="10">
            <a:hlinkClick r:id="rId10" tooltip="https://lookerstudio.google.com/reporting/e9bce05a-f66b-49b2-88ac-ab4956241bb8"/>
          </p:cNvPr>
          <p:cNvSpPr/>
          <p:nvPr/>
        </p:nvSpPr>
        <p:spPr>
          <a:xfrm flipH="false" flipV="false" rot="0">
            <a:off x="7476619" y="8530504"/>
            <a:ext cx="823388" cy="823388"/>
          </a:xfrm>
          <a:custGeom>
            <a:avLst/>
            <a:gdLst/>
            <a:ahLst/>
            <a:cxnLst/>
            <a:rect r="r" b="b" t="t" l="l"/>
            <a:pathLst>
              <a:path h="823388" w="823388">
                <a:moveTo>
                  <a:pt x="0" y="0"/>
                </a:moveTo>
                <a:lnTo>
                  <a:pt x="823388" y="0"/>
                </a:lnTo>
                <a:lnTo>
                  <a:pt x="823388" y="823388"/>
                </a:lnTo>
                <a:lnTo>
                  <a:pt x="0" y="823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8650" y="332841"/>
            <a:ext cx="1029447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372D1D"/>
                </a:solidFill>
                <a:latin typeface="Glacial Indifference Bold"/>
              </a:rPr>
              <a:t>PREDICTION AND MONITORING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00007" y="8661211"/>
            <a:ext cx="2759023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504C44"/>
                </a:solidFill>
                <a:latin typeface="Inter"/>
              </a:rPr>
              <a:t>Dashboard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29032" y="1548068"/>
            <a:ext cx="3874455" cy="3874455"/>
          </a:xfrm>
          <a:custGeom>
            <a:avLst/>
            <a:gdLst/>
            <a:ahLst/>
            <a:cxnLst/>
            <a:rect r="r" b="b" t="t" l="l"/>
            <a:pathLst>
              <a:path h="3874455" w="3874455">
                <a:moveTo>
                  <a:pt x="0" y="0"/>
                </a:moveTo>
                <a:lnTo>
                  <a:pt x="3874455" y="0"/>
                </a:lnTo>
                <a:lnTo>
                  <a:pt x="3874455" y="3874455"/>
                </a:lnTo>
                <a:lnTo>
                  <a:pt x="0" y="38744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35223" y="345457"/>
            <a:ext cx="5083092" cy="95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3"/>
              </a:lnSpc>
            </a:pPr>
            <a:r>
              <a:rPr lang="en-US" sz="6277">
                <a:solidFill>
                  <a:srgbClr val="372D1D"/>
                </a:solidFill>
                <a:latin typeface="Glacial Indifference Bold"/>
              </a:rPr>
              <a:t>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2208" y="2513848"/>
            <a:ext cx="3697138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504C44"/>
                </a:solidFill>
                <a:latin typeface="Baskerville Display PT Bold"/>
              </a:rPr>
              <a:t>Pada masa awal transisi, terdapat masalah baru yaitu overstock dan masa penyimpanan Scara-cup yang pendek sehingga dapat menyebabkan kerugian. Perlihan ini menjadi langkah untuk mendukung Sustainable Environment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492873" y="1522560"/>
            <a:ext cx="3850928" cy="3850928"/>
          </a:xfrm>
          <a:custGeom>
            <a:avLst/>
            <a:gdLst/>
            <a:ahLst/>
            <a:cxnLst/>
            <a:rect r="r" b="b" t="t" l="l"/>
            <a:pathLst>
              <a:path h="3850928" w="3850928">
                <a:moveTo>
                  <a:pt x="0" y="0"/>
                </a:moveTo>
                <a:lnTo>
                  <a:pt x="3850929" y="0"/>
                </a:lnTo>
                <a:lnTo>
                  <a:pt x="3850929" y="3850928"/>
                </a:lnTo>
                <a:lnTo>
                  <a:pt x="0" y="3850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30464" y="3038488"/>
            <a:ext cx="2775747" cy="110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2485" indent="-231242" lvl="1">
              <a:lnSpc>
                <a:spcPts val="2998"/>
              </a:lnSpc>
              <a:buFont typeface="Arial"/>
              <a:buChar char="•"/>
            </a:pPr>
            <a:r>
              <a:rPr lang="en-US" sz="2142">
                <a:solidFill>
                  <a:srgbClr val="504C44"/>
                </a:solidFill>
                <a:latin typeface="Baskerville Display PT Bold"/>
              </a:rPr>
              <a:t>Data colletion </a:t>
            </a:r>
          </a:p>
          <a:p>
            <a:pPr marL="462485" indent="-231242" lvl="1">
              <a:lnSpc>
                <a:spcPts val="2998"/>
              </a:lnSpc>
              <a:buFont typeface="Arial"/>
              <a:buChar char="•"/>
            </a:pPr>
            <a:r>
              <a:rPr lang="en-US" sz="2142">
                <a:solidFill>
                  <a:srgbClr val="504C44"/>
                </a:solidFill>
                <a:latin typeface="Baskerville Display PT Bold"/>
              </a:rPr>
              <a:t>Data prepocessing</a:t>
            </a:r>
          </a:p>
          <a:p>
            <a:pPr marL="462485" indent="-231242" lvl="1">
              <a:lnSpc>
                <a:spcPts val="2998"/>
              </a:lnSpc>
              <a:buFont typeface="Arial"/>
              <a:buChar char="•"/>
            </a:pPr>
            <a:r>
              <a:rPr lang="en-US" sz="2142">
                <a:solidFill>
                  <a:srgbClr val="504C44"/>
                </a:solidFill>
                <a:latin typeface="Baskerville Display PT Bold"/>
              </a:rPr>
              <a:t>Data exploration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8161" y="1888222"/>
            <a:ext cx="285619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askerville Display PT Bold"/>
              </a:rPr>
              <a:t>Problem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72897" y="1980584"/>
            <a:ext cx="3059161" cy="35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8"/>
              </a:lnSpc>
            </a:pPr>
            <a:r>
              <a:rPr lang="en-US" sz="2142">
                <a:solidFill>
                  <a:srgbClr val="FFFFFF"/>
                </a:solidFill>
                <a:latin typeface="Baskerville Display PT Bold"/>
              </a:rPr>
              <a:t>Pembelajaran Data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486478" y="1548068"/>
            <a:ext cx="3825420" cy="3825420"/>
          </a:xfrm>
          <a:custGeom>
            <a:avLst/>
            <a:gdLst/>
            <a:ahLst/>
            <a:cxnLst/>
            <a:rect r="r" b="b" t="t" l="l"/>
            <a:pathLst>
              <a:path h="3825420" w="3825420">
                <a:moveTo>
                  <a:pt x="0" y="0"/>
                </a:moveTo>
                <a:lnTo>
                  <a:pt x="3825420" y="0"/>
                </a:lnTo>
                <a:lnTo>
                  <a:pt x="3825420" y="3825420"/>
                </a:lnTo>
                <a:lnTo>
                  <a:pt x="0" y="3825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769906" y="2523373"/>
            <a:ext cx="3258565" cy="227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53958" indent="-176979" lvl="1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504C44"/>
                </a:solidFill>
                <a:latin typeface="Baskerville Display PT Bold"/>
              </a:rPr>
              <a:t>Meningkatkan revenue sebesar 40% setelah beralih ke gelas organik</a:t>
            </a:r>
          </a:p>
          <a:p>
            <a:pPr marL="353958" indent="-176979" lvl="1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504C44"/>
                </a:solidFill>
                <a:latin typeface="Baskerville Display PT Bold"/>
              </a:rPr>
              <a:t>Mengurangi timbulan sampah plastik sebesar 29.76 kg/tahun</a:t>
            </a:r>
          </a:p>
          <a:p>
            <a:pPr marL="353958" indent="-176979" lvl="1">
              <a:lnSpc>
                <a:spcPts val="2295"/>
              </a:lnSpc>
              <a:buFont typeface="Arial"/>
              <a:buChar char="•"/>
            </a:pPr>
            <a:r>
              <a:rPr lang="en-US" sz="1639">
                <a:solidFill>
                  <a:srgbClr val="504C44"/>
                </a:solidFill>
                <a:latin typeface="Baskerville Display PT Bold"/>
              </a:rPr>
              <a:t>Mengurangi biaya operasional untuk pembuangan sampah sebesar Rp2.976/bulan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71090" y="1901448"/>
            <a:ext cx="2856196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askerville Display PT Bold"/>
              </a:rPr>
              <a:t>Goals &amp; Benefit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390777" y="5743975"/>
            <a:ext cx="3825420" cy="3825420"/>
          </a:xfrm>
          <a:custGeom>
            <a:avLst/>
            <a:gdLst/>
            <a:ahLst/>
            <a:cxnLst/>
            <a:rect r="r" b="b" t="t" l="l"/>
            <a:pathLst>
              <a:path h="3825420" w="3825420">
                <a:moveTo>
                  <a:pt x="0" y="0"/>
                </a:moveTo>
                <a:lnTo>
                  <a:pt x="3825420" y="0"/>
                </a:lnTo>
                <a:lnTo>
                  <a:pt x="3825420" y="3825421"/>
                </a:lnTo>
                <a:lnTo>
                  <a:pt x="0" y="38254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535126" y="6766721"/>
            <a:ext cx="3525220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Baskerville Display PT Bold"/>
              </a:rPr>
              <a:t>Evaluation RMSE &amp; R-Squared 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Baskerville Display PT Bold"/>
              </a:rPr>
              <a:t>Cross validation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Baskerville Display PT Bold"/>
              </a:rPr>
              <a:t>Hyperparameter tuning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Baskerville Display PT Bold"/>
              </a:rPr>
              <a:t>Find best model (XGBoost) and evaluation (RMSE : 1.65 &amp; R^2 : 0.80)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75389" y="6124389"/>
            <a:ext cx="2856196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askerville Display PT Bold"/>
              </a:rPr>
              <a:t>Evaluation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524777" y="1499033"/>
            <a:ext cx="3874455" cy="3874455"/>
          </a:xfrm>
          <a:custGeom>
            <a:avLst/>
            <a:gdLst/>
            <a:ahLst/>
            <a:cxnLst/>
            <a:rect r="r" b="b" t="t" l="l"/>
            <a:pathLst>
              <a:path h="3874455" w="3874455">
                <a:moveTo>
                  <a:pt x="0" y="0"/>
                </a:moveTo>
                <a:lnTo>
                  <a:pt x="3874455" y="0"/>
                </a:lnTo>
                <a:lnTo>
                  <a:pt x="3874455" y="3874455"/>
                </a:lnTo>
                <a:lnTo>
                  <a:pt x="0" y="38744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033906" y="1839187"/>
            <a:ext cx="285619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askerville Display PT Bold"/>
              </a:rPr>
              <a:t>Modeling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418337" y="5697338"/>
            <a:ext cx="3850928" cy="3850928"/>
          </a:xfrm>
          <a:custGeom>
            <a:avLst/>
            <a:gdLst/>
            <a:ahLst/>
            <a:cxnLst/>
            <a:rect r="r" b="b" t="t" l="l"/>
            <a:pathLst>
              <a:path h="3850928" w="3850928">
                <a:moveTo>
                  <a:pt x="0" y="0"/>
                </a:moveTo>
                <a:lnTo>
                  <a:pt x="3850929" y="0"/>
                </a:lnTo>
                <a:lnTo>
                  <a:pt x="3850929" y="3850928"/>
                </a:lnTo>
                <a:lnTo>
                  <a:pt x="0" y="3850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98361" y="6087558"/>
            <a:ext cx="305916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Baskerville Display PT Bold"/>
              </a:rPr>
              <a:t>Monitoring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59711" y="6757208"/>
            <a:ext cx="3297811" cy="244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629" indent="-215814" lvl="1">
              <a:lnSpc>
                <a:spcPts val="2798"/>
              </a:lnSpc>
              <a:buFont typeface="Arial"/>
              <a:buChar char="•"/>
            </a:pPr>
            <a:r>
              <a:rPr lang="en-US" sz="1999">
                <a:solidFill>
                  <a:srgbClr val="504C44"/>
                </a:solidFill>
                <a:latin typeface="Baskerville Display PT Bold"/>
              </a:rPr>
              <a:t>Pemantauan hasil prediksi dan data aktual penjualan minuman</a:t>
            </a:r>
          </a:p>
          <a:p>
            <a:pPr algn="just" marL="431629" indent="-215814" lvl="1">
              <a:lnSpc>
                <a:spcPts val="2798"/>
              </a:lnSpc>
              <a:buFont typeface="Arial"/>
              <a:buChar char="•"/>
            </a:pPr>
            <a:r>
              <a:rPr lang="en-US" sz="1999">
                <a:solidFill>
                  <a:srgbClr val="504C44"/>
                </a:solidFill>
                <a:latin typeface="Baskerville Display PT Bold"/>
              </a:rPr>
              <a:t>Perubahan dalam kebiasaan customer terkait penggunaan gelas plastik dan gelas organik.</a:t>
            </a:r>
            <a:r>
              <a:rPr lang="en-US" sz="1999">
                <a:solidFill>
                  <a:srgbClr val="504C44"/>
                </a:solidFill>
                <a:latin typeface="Baskerville Display PT Bold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61798" y="2416908"/>
            <a:ext cx="3200412" cy="258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218" indent="-226609" lvl="1">
              <a:lnSpc>
                <a:spcPts val="2938"/>
              </a:lnSpc>
              <a:buFont typeface="Arial"/>
              <a:buChar char="•"/>
            </a:pPr>
            <a:r>
              <a:rPr lang="en-US" sz="2099">
                <a:solidFill>
                  <a:srgbClr val="504C44"/>
                </a:solidFill>
                <a:latin typeface="Baskerville Display PT Bold"/>
              </a:rPr>
              <a:t>Split data</a:t>
            </a:r>
          </a:p>
          <a:p>
            <a:pPr marL="453218" indent="-226609" lvl="1">
              <a:lnSpc>
                <a:spcPts val="2938"/>
              </a:lnSpc>
              <a:buFont typeface="Arial"/>
              <a:buChar char="•"/>
            </a:pPr>
            <a:r>
              <a:rPr lang="en-US" sz="2099">
                <a:solidFill>
                  <a:srgbClr val="504C44"/>
                </a:solidFill>
                <a:latin typeface="Baskerville Display PT Bold"/>
              </a:rPr>
              <a:t>Analisis Regresi</a:t>
            </a:r>
          </a:p>
          <a:p>
            <a:pPr marL="453218" indent="-226609" lvl="1">
              <a:lnSpc>
                <a:spcPts val="2938"/>
              </a:lnSpc>
              <a:buFont typeface="Arial"/>
              <a:buChar char="•"/>
            </a:pPr>
            <a:r>
              <a:rPr lang="en-US" sz="2099">
                <a:solidFill>
                  <a:srgbClr val="504C44"/>
                </a:solidFill>
                <a:latin typeface="Baskerville Display PT Bold"/>
              </a:rPr>
              <a:t>Algoritma model yang digunakan adalah XGBoost, ARIMA, Polynomial Regression, RF, LSTM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7374671" y="5673811"/>
            <a:ext cx="3874455" cy="3874455"/>
          </a:xfrm>
          <a:custGeom>
            <a:avLst/>
            <a:gdLst/>
            <a:ahLst/>
            <a:cxnLst/>
            <a:rect r="r" b="b" t="t" l="l"/>
            <a:pathLst>
              <a:path h="3874455" w="3874455">
                <a:moveTo>
                  <a:pt x="0" y="0"/>
                </a:moveTo>
                <a:lnTo>
                  <a:pt x="3874455" y="0"/>
                </a:lnTo>
                <a:lnTo>
                  <a:pt x="3874455" y="3874455"/>
                </a:lnTo>
                <a:lnTo>
                  <a:pt x="0" y="38744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7695790" y="6682278"/>
            <a:ext cx="3232216" cy="258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9">
                <a:solidFill>
                  <a:srgbClr val="504C44"/>
                </a:solidFill>
                <a:latin typeface="Baskerville Display PT Bold"/>
              </a:rPr>
              <a:t>Rekomendasi 328 cup untuk persediaan stok gelas organik selama 1 bulan selanjutnya.</a:t>
            </a:r>
          </a:p>
          <a:p>
            <a:pPr algn="ctr">
              <a:lnSpc>
                <a:spcPts val="2938"/>
              </a:lnSpc>
            </a:pPr>
            <a:r>
              <a:rPr lang="en-US" sz="2099">
                <a:solidFill>
                  <a:srgbClr val="504C44"/>
                </a:solidFill>
                <a:latin typeface="Baskerville Display PT Bold"/>
              </a:rPr>
              <a:t>Melakukan promosi penjualan di siang hari dan selama waktu weekday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02598" y="6045013"/>
            <a:ext cx="285619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Baskerville Display PT Bold"/>
              </a:rPr>
              <a:t>Deployment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91388" y="2266069"/>
            <a:ext cx="10081946" cy="5754862"/>
            <a:chOff x="0" y="0"/>
            <a:chExt cx="2655327" cy="15156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55327" cy="1515684"/>
            </a:xfrm>
            <a:custGeom>
              <a:avLst/>
              <a:gdLst/>
              <a:ahLst/>
              <a:cxnLst/>
              <a:rect r="r" b="b" t="t" l="l"/>
              <a:pathLst>
                <a:path h="1515684" w="2655327">
                  <a:moveTo>
                    <a:pt x="0" y="0"/>
                  </a:moveTo>
                  <a:lnTo>
                    <a:pt x="2655327" y="0"/>
                  </a:lnTo>
                  <a:lnTo>
                    <a:pt x="2655327" y="1515684"/>
                  </a:lnTo>
                  <a:lnTo>
                    <a:pt x="0" y="1515684"/>
                  </a:lnTo>
                  <a:close/>
                </a:path>
              </a:pathLst>
            </a:custGeom>
            <a:solidFill>
              <a:srgbClr val="826D4D">
                <a:alpha val="5568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655327" cy="1572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543474" indent="-271737" lvl="1">
                <a:lnSpc>
                  <a:spcPts val="3524"/>
                </a:lnSpc>
                <a:buFont typeface="Arial"/>
                <a:buChar char="•"/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086" y="9863450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00455" y="3592570"/>
            <a:ext cx="7687090" cy="129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03"/>
              </a:lnSpc>
            </a:pPr>
            <a:r>
              <a:rPr lang="en-US" sz="10448">
                <a:solidFill>
                  <a:srgbClr val="622C1C"/>
                </a:solidFill>
                <a:latin typeface="Glacial Indifference Bold"/>
              </a:rPr>
              <a:t>Thank You!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24219" y="4819332"/>
            <a:ext cx="5839562" cy="161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8"/>
              </a:lnSpc>
              <a:spcBef>
                <a:spcPct val="0"/>
              </a:spcBef>
            </a:pPr>
            <a:r>
              <a:rPr lang="en-US" sz="3098">
                <a:solidFill>
                  <a:srgbClr val="4B2B19"/>
                </a:solidFill>
                <a:latin typeface="Glacial Indifference"/>
              </a:rPr>
              <a:t>Thank you for your attention, sorry if there are any missing words or mistakes.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8088772" y="-1349102"/>
            <a:ext cx="2110455" cy="18288000"/>
            <a:chOff x="0" y="0"/>
            <a:chExt cx="2813940" cy="24384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13932" cy="24383986"/>
            </a:xfrm>
            <a:custGeom>
              <a:avLst/>
              <a:gdLst/>
              <a:ahLst/>
              <a:cxnLst/>
              <a:rect r="r" b="b" t="t" l="l"/>
              <a:pathLst>
                <a:path h="24383986" w="2813932">
                  <a:moveTo>
                    <a:pt x="0" y="0"/>
                  </a:moveTo>
                  <a:lnTo>
                    <a:pt x="2813932" y="0"/>
                  </a:lnTo>
                  <a:lnTo>
                    <a:pt x="2813932" y="24383986"/>
                  </a:lnTo>
                  <a:lnTo>
                    <a:pt x="0" y="24383986"/>
                  </a:lnTo>
                  <a:close/>
                </a:path>
              </a:pathLst>
            </a:custGeom>
            <a:solidFill>
              <a:srgbClr val="82684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19744" y="4768469"/>
            <a:ext cx="2814137" cy="3361734"/>
            <a:chOff x="0" y="0"/>
            <a:chExt cx="862412" cy="10302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030227"/>
            </a:xfrm>
            <a:custGeom>
              <a:avLst/>
              <a:gdLst/>
              <a:ahLst/>
              <a:cxnLst/>
              <a:rect r="r" b="b" t="t" l="l"/>
              <a:pathLst>
                <a:path h="1030227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030227"/>
                  </a:lnTo>
                  <a:lnTo>
                    <a:pt x="0" y="1030227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077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43669" y="3706287"/>
            <a:ext cx="2421775" cy="2412315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26376" r="223" b="-41694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098589" y="4749091"/>
            <a:ext cx="2976649" cy="3381112"/>
            <a:chOff x="0" y="0"/>
            <a:chExt cx="912214" cy="10361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2214" cy="1036165"/>
            </a:xfrm>
            <a:custGeom>
              <a:avLst/>
              <a:gdLst/>
              <a:ahLst/>
              <a:cxnLst/>
              <a:rect r="r" b="b" t="t" l="l"/>
              <a:pathLst>
                <a:path h="1036165" w="912214">
                  <a:moveTo>
                    <a:pt x="0" y="0"/>
                  </a:moveTo>
                  <a:lnTo>
                    <a:pt x="912214" y="0"/>
                  </a:lnTo>
                  <a:lnTo>
                    <a:pt x="912214" y="1036165"/>
                  </a:lnTo>
                  <a:lnTo>
                    <a:pt x="0" y="1036165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912214" cy="1083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347417" y="3706287"/>
            <a:ext cx="2421775" cy="2412315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39189" t="-40826" r="-36033" b="-35179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739945" y="4749091"/>
            <a:ext cx="2814137" cy="3381112"/>
            <a:chOff x="0" y="0"/>
            <a:chExt cx="862412" cy="10361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2412" cy="1036165"/>
            </a:xfrm>
            <a:custGeom>
              <a:avLst/>
              <a:gdLst/>
              <a:ahLst/>
              <a:cxnLst/>
              <a:rect r="r" b="b" t="t" l="l"/>
              <a:pathLst>
                <a:path h="1036165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036165"/>
                  </a:lnTo>
                  <a:lnTo>
                    <a:pt x="0" y="1036165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62412" cy="1083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7907518" y="3706287"/>
            <a:ext cx="2421775" cy="2412315"/>
            <a:chOff x="0" y="0"/>
            <a:chExt cx="6502400" cy="6477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0240" r="223" b="-1024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297032" y="4749091"/>
            <a:ext cx="2814137" cy="3381112"/>
            <a:chOff x="0" y="0"/>
            <a:chExt cx="862412" cy="10361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2412" cy="1036165"/>
            </a:xfrm>
            <a:custGeom>
              <a:avLst/>
              <a:gdLst/>
              <a:ahLst/>
              <a:cxnLst/>
              <a:rect r="r" b="b" t="t" l="l"/>
              <a:pathLst>
                <a:path h="1036165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036165"/>
                  </a:lnTo>
                  <a:lnTo>
                    <a:pt x="0" y="1036165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62412" cy="1083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1464605" y="3706287"/>
            <a:ext cx="2421775" cy="2412315"/>
            <a:chOff x="0" y="0"/>
            <a:chExt cx="6502400" cy="6477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221" t="-37952" r="-5038" b="-570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854119" y="4768469"/>
            <a:ext cx="2814137" cy="3361734"/>
            <a:chOff x="0" y="0"/>
            <a:chExt cx="862412" cy="10302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62412" cy="1030227"/>
            </a:xfrm>
            <a:custGeom>
              <a:avLst/>
              <a:gdLst/>
              <a:ahLst/>
              <a:cxnLst/>
              <a:rect r="r" b="b" t="t" l="l"/>
              <a:pathLst>
                <a:path h="1030227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030227"/>
                  </a:lnTo>
                  <a:lnTo>
                    <a:pt x="0" y="1030227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62412" cy="1077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5021692" y="3725665"/>
            <a:ext cx="2421775" cy="2412315"/>
            <a:chOff x="0" y="0"/>
            <a:chExt cx="6502400" cy="6477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t="-25028" r="223" b="-25028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6056617" y="963823"/>
            <a:ext cx="680570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372D1D"/>
                </a:solidFill>
                <a:latin typeface="Glacial Indifference Bold"/>
              </a:rPr>
              <a:t>WONDER WOMAN</a:t>
            </a:r>
          </a:p>
        </p:txBody>
      </p:sp>
      <p:sp>
        <p:nvSpPr>
          <p:cNvPr name="AutoShape 39" id="39"/>
          <p:cNvSpPr/>
          <p:nvPr/>
        </p:nvSpPr>
        <p:spPr>
          <a:xfrm>
            <a:off x="5198404" y="2036687"/>
            <a:ext cx="8338958" cy="9525"/>
          </a:xfrm>
          <a:prstGeom prst="line">
            <a:avLst/>
          </a:prstGeom>
          <a:ln cap="flat" w="38100">
            <a:solidFill>
              <a:srgbClr val="826841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504C44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17067" y="6314385"/>
            <a:ext cx="2019490" cy="73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50" spc="122">
                <a:solidFill>
                  <a:srgbClr val="FFFBFB"/>
                </a:solidFill>
                <a:latin typeface="DM Sans"/>
              </a:rPr>
              <a:t>Heldha Ayu Setia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57364" y="7154785"/>
            <a:ext cx="2059767" cy="2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1837" spc="91">
                <a:solidFill>
                  <a:srgbClr val="FFFBFB"/>
                </a:solidFill>
                <a:latin typeface="DM Sans"/>
              </a:rPr>
              <a:t>Lead Project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567842" y="6295007"/>
            <a:ext cx="1980926" cy="73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50" spc="122">
                <a:solidFill>
                  <a:srgbClr val="FFFBFB"/>
                </a:solidFill>
                <a:latin typeface="DM Sans"/>
              </a:rPr>
              <a:t>Siti Aliya Ngakasah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517465" y="7135407"/>
            <a:ext cx="2059767" cy="2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1837" spc="91">
                <a:solidFill>
                  <a:srgbClr val="FFFBFB"/>
                </a:solidFill>
                <a:latin typeface="DM Sans"/>
              </a:rPr>
              <a:t>Analysis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103429" y="6314385"/>
            <a:ext cx="2081143" cy="73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50" spc="122">
                <a:solidFill>
                  <a:srgbClr val="FFFBFB"/>
                </a:solidFill>
                <a:latin typeface="DM Sans"/>
              </a:rPr>
              <a:t>Kayla Asyifa Wirawan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077566" y="7135407"/>
            <a:ext cx="2059767" cy="2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1837" spc="91">
                <a:solidFill>
                  <a:srgbClr val="FFFBFB"/>
                </a:solidFill>
                <a:latin typeface="DM Sans"/>
              </a:rPr>
              <a:t>Analysis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464605" y="6295007"/>
            <a:ext cx="2421775" cy="73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50" spc="122">
                <a:solidFill>
                  <a:srgbClr val="FFFBFB"/>
                </a:solidFill>
                <a:latin typeface="DM Sans"/>
              </a:rPr>
              <a:t>Tiara Ningrum N.L.A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634653" y="7135407"/>
            <a:ext cx="2059767" cy="2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1837" spc="91">
                <a:solidFill>
                  <a:srgbClr val="FFFBFB"/>
                </a:solidFill>
                <a:latin typeface="DM Sans"/>
              </a:rPr>
              <a:t>Visualization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147489" y="6314385"/>
            <a:ext cx="2227398" cy="73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50" spc="122">
                <a:solidFill>
                  <a:srgbClr val="FFFBFB"/>
                </a:solidFill>
                <a:latin typeface="DM Sans"/>
              </a:rPr>
              <a:t>Putri Hilma Ulfiatin Nisa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191740" y="7154785"/>
            <a:ext cx="2059767" cy="2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1837" spc="91">
                <a:solidFill>
                  <a:srgbClr val="FFFBFB"/>
                </a:solidFill>
                <a:latin typeface="DM Sans"/>
              </a:rPr>
              <a:t>Visualization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859157" y="2123468"/>
            <a:ext cx="4518498" cy="56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1"/>
              </a:lnSpc>
            </a:pPr>
            <a:r>
              <a:rPr lang="en-US" sz="3329" spc="665">
                <a:solidFill>
                  <a:srgbClr val="372D1D"/>
                </a:solidFill>
                <a:latin typeface="Baskerville Display PT Bold"/>
              </a:rPr>
              <a:t>GROUP 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10229" y="7608081"/>
            <a:ext cx="2288655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1837" spc="91">
                <a:solidFill>
                  <a:srgbClr val="FEE578"/>
                </a:solidFill>
                <a:latin typeface="DM Sans"/>
              </a:rPr>
              <a:t>UPN Veteran Jatim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988725" y="7589031"/>
            <a:ext cx="3139160" cy="2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1837" spc="91">
                <a:solidFill>
                  <a:srgbClr val="FEE578"/>
                </a:solidFill>
                <a:latin typeface="DM Sans"/>
              </a:rPr>
              <a:t>Universitas Gunadarma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878972" y="7589097"/>
            <a:ext cx="2478867" cy="27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1837" spc="91">
                <a:solidFill>
                  <a:srgbClr val="FEE578"/>
                </a:solidFill>
                <a:latin typeface="DM Sans"/>
              </a:rPr>
              <a:t>Universitas INABA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645609" y="7589097"/>
            <a:ext cx="2059767" cy="2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1837" spc="91">
                <a:solidFill>
                  <a:srgbClr val="FEE578"/>
                </a:solidFill>
                <a:latin typeface="DM Sans"/>
              </a:rPr>
              <a:t>UNESA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933584" y="7589031"/>
            <a:ext cx="2668491" cy="2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5"/>
              </a:lnSpc>
            </a:pPr>
            <a:r>
              <a:rPr lang="en-US" sz="1837" spc="91">
                <a:solidFill>
                  <a:srgbClr val="FEE578"/>
                </a:solidFill>
                <a:latin typeface="DM Sans"/>
              </a:rPr>
              <a:t>Universitas Jayabaya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925984" y="8924984"/>
            <a:ext cx="1362016" cy="1362016"/>
          </a:xfrm>
          <a:custGeom>
            <a:avLst/>
            <a:gdLst/>
            <a:ahLst/>
            <a:cxnLst/>
            <a:rect r="r" b="b" t="t" l="l"/>
            <a:pathLst>
              <a:path h="1362016" w="1362016">
                <a:moveTo>
                  <a:pt x="0" y="0"/>
                </a:moveTo>
                <a:lnTo>
                  <a:pt x="1362016" y="0"/>
                </a:lnTo>
                <a:lnTo>
                  <a:pt x="1362016" y="1362016"/>
                </a:lnTo>
                <a:lnTo>
                  <a:pt x="0" y="13620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270873" y="1352550"/>
            <a:ext cx="2027237" cy="2590639"/>
            <a:chOff x="0" y="0"/>
            <a:chExt cx="2702983" cy="345418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751203"/>
              <a:ext cx="2702983" cy="2702983"/>
              <a:chOff x="0" y="0"/>
              <a:chExt cx="812800" cy="812800"/>
            </a:xfrm>
          </p:grpSpPr>
          <p:sp>
            <p:nvSpPr>
              <p:cNvPr name="Freeform 15" id="15">
                <a:hlinkClick r:id="rId8" action="ppaction://hlinksldjump"/>
              </p:cNvPr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D5D5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7108" lIns="37108" bIns="37108" rIns="37108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7" id="17">
              <a:hlinkClick r:id="rId8" action="ppaction://hlinksldjump"/>
            </p:cNvPr>
            <p:cNvSpPr/>
            <p:nvPr/>
          </p:nvSpPr>
          <p:spPr>
            <a:xfrm flipH="false" flipV="false" rot="0">
              <a:off x="417087" y="1307282"/>
              <a:ext cx="1868809" cy="1590824"/>
            </a:xfrm>
            <a:custGeom>
              <a:avLst/>
              <a:gdLst/>
              <a:ahLst/>
              <a:cxnLst/>
              <a:rect r="r" b="b" t="t" l="l"/>
              <a:pathLst>
                <a:path h="1590824" w="1868809">
                  <a:moveTo>
                    <a:pt x="0" y="0"/>
                  </a:moveTo>
                  <a:lnTo>
                    <a:pt x="1868809" y="0"/>
                  </a:lnTo>
                  <a:lnTo>
                    <a:pt x="1868809" y="1590824"/>
                  </a:lnTo>
                  <a:lnTo>
                    <a:pt x="0" y="1590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8512" y="57150"/>
              <a:ext cx="2639071" cy="6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978">
                  <a:solidFill>
                    <a:srgbClr val="504C44"/>
                  </a:solidFill>
                  <a:latin typeface="DM Sans"/>
                  <a:hlinkClick r:id="rId8" action="ppaction://hlinksldjump"/>
                </a:rPr>
                <a:t>Business </a:t>
              </a:r>
            </a:p>
            <a:p>
              <a:pPr algn="ctr">
                <a:lnSpc>
                  <a:spcPts val="1760"/>
                </a:lnSpc>
              </a:pPr>
              <a:r>
                <a:rPr lang="en-US" sz="1978">
                  <a:solidFill>
                    <a:srgbClr val="504C44"/>
                  </a:solidFill>
                  <a:latin typeface="DM Sans"/>
                  <a:hlinkClick r:id="rId8" action="ppaction://hlinksldjump"/>
                </a:rPr>
                <a:t>Understanding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875291" y="2361284"/>
            <a:ext cx="2027237" cy="2590639"/>
            <a:chOff x="0" y="0"/>
            <a:chExt cx="2702983" cy="345418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751203"/>
              <a:ext cx="2702983" cy="270298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D5D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7108" lIns="37108" bIns="37108" rIns="37108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39912" y="57150"/>
              <a:ext cx="2486871" cy="6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978" u="none">
                  <a:solidFill>
                    <a:srgbClr val="504C44"/>
                  </a:solidFill>
                  <a:latin typeface="DM Sans"/>
                </a:rPr>
                <a:t>Data </a:t>
              </a:r>
            </a:p>
            <a:p>
              <a:pPr algn="ctr">
                <a:lnSpc>
                  <a:spcPts val="1760"/>
                </a:lnSpc>
              </a:pPr>
              <a:r>
                <a:rPr lang="en-US" sz="1978" u="none">
                  <a:solidFill>
                    <a:srgbClr val="504C44"/>
                  </a:solidFill>
                  <a:latin typeface="DM Sans"/>
                </a:rPr>
                <a:t>Understanding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410947" y="1279717"/>
              <a:ext cx="1881089" cy="1645953"/>
            </a:xfrm>
            <a:custGeom>
              <a:avLst/>
              <a:gdLst/>
              <a:ahLst/>
              <a:cxnLst/>
              <a:rect r="r" b="b" t="t" l="l"/>
              <a:pathLst>
                <a:path h="1645953" w="1881089">
                  <a:moveTo>
                    <a:pt x="0" y="0"/>
                  </a:moveTo>
                  <a:lnTo>
                    <a:pt x="1881089" y="0"/>
                  </a:lnTo>
                  <a:lnTo>
                    <a:pt x="1881089" y="1645954"/>
                  </a:lnTo>
                  <a:lnTo>
                    <a:pt x="0" y="1645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974509" y="5960658"/>
            <a:ext cx="2027237" cy="2590639"/>
            <a:chOff x="0" y="0"/>
            <a:chExt cx="2702983" cy="345418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751203"/>
              <a:ext cx="2702983" cy="2702983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D5D5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3370" lIns="33370" bIns="33370" rIns="3337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216112" y="57150"/>
              <a:ext cx="2270759" cy="6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978" u="none">
                  <a:solidFill>
                    <a:srgbClr val="504C44"/>
                  </a:solidFill>
                  <a:latin typeface="DM Sans"/>
                </a:rPr>
                <a:t>Data </a:t>
              </a:r>
            </a:p>
            <a:p>
              <a:pPr algn="ctr">
                <a:lnSpc>
                  <a:spcPts val="1760"/>
                </a:lnSpc>
              </a:pPr>
              <a:r>
                <a:rPr lang="en-US" sz="1978" u="none">
                  <a:solidFill>
                    <a:srgbClr val="504C44"/>
                  </a:solidFill>
                  <a:latin typeface="DM Sans"/>
                </a:rPr>
                <a:t>Preparation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444082" y="6993632"/>
            <a:ext cx="1088093" cy="1088093"/>
          </a:xfrm>
          <a:custGeom>
            <a:avLst/>
            <a:gdLst/>
            <a:ahLst/>
            <a:cxnLst/>
            <a:rect r="r" b="b" t="t" l="l"/>
            <a:pathLst>
              <a:path h="1088093" w="1088093">
                <a:moveTo>
                  <a:pt x="0" y="0"/>
                </a:moveTo>
                <a:lnTo>
                  <a:pt x="1088092" y="0"/>
                </a:lnTo>
                <a:lnTo>
                  <a:pt x="1088092" y="1088093"/>
                </a:lnTo>
                <a:lnTo>
                  <a:pt x="0" y="10880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8270873" y="7220340"/>
            <a:ext cx="2027237" cy="2366602"/>
            <a:chOff x="0" y="0"/>
            <a:chExt cx="2702983" cy="3155469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216112" y="57150"/>
              <a:ext cx="2270759" cy="343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978" u="none">
                  <a:solidFill>
                    <a:srgbClr val="504C44"/>
                  </a:solidFill>
                  <a:latin typeface="DM Sans"/>
                </a:rPr>
                <a:t>Modelling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0" y="452486"/>
              <a:ext cx="2702983" cy="2702983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D5D5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3370" lIns="33370" bIns="33370" rIns="3337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2182677">
              <a:off x="365515" y="1211026"/>
              <a:ext cx="2075980" cy="1185903"/>
            </a:xfrm>
            <a:custGeom>
              <a:avLst/>
              <a:gdLst/>
              <a:ahLst/>
              <a:cxnLst/>
              <a:rect r="r" b="b" t="t" l="l"/>
              <a:pathLst>
                <a:path h="1185903" w="2075980">
                  <a:moveTo>
                    <a:pt x="0" y="0"/>
                  </a:moveTo>
                  <a:lnTo>
                    <a:pt x="2075980" y="0"/>
                  </a:lnTo>
                  <a:lnTo>
                    <a:pt x="2075980" y="1185903"/>
                  </a:lnTo>
                  <a:lnTo>
                    <a:pt x="0" y="1185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4662486" y="5960658"/>
            <a:ext cx="2027237" cy="2366602"/>
            <a:chOff x="0" y="0"/>
            <a:chExt cx="2702983" cy="3155469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452486"/>
              <a:ext cx="2702983" cy="2702983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D5D5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3370" lIns="33370" bIns="33370" rIns="3337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476357" y="1097306"/>
              <a:ext cx="1750269" cy="1413343"/>
            </a:xfrm>
            <a:custGeom>
              <a:avLst/>
              <a:gdLst/>
              <a:ahLst/>
              <a:cxnLst/>
              <a:rect r="r" b="b" t="t" l="l"/>
              <a:pathLst>
                <a:path h="1413343" w="1750269">
                  <a:moveTo>
                    <a:pt x="0" y="0"/>
                  </a:moveTo>
                  <a:lnTo>
                    <a:pt x="1750269" y="0"/>
                  </a:lnTo>
                  <a:lnTo>
                    <a:pt x="1750269" y="1413343"/>
                  </a:lnTo>
                  <a:lnTo>
                    <a:pt x="0" y="1413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216112" y="57150"/>
              <a:ext cx="2270759" cy="343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978" u="none">
                  <a:solidFill>
                    <a:srgbClr val="504C44"/>
                  </a:solidFill>
                  <a:latin typeface="DM Sans"/>
                </a:rPr>
                <a:t>Evaluation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160255" y="2112897"/>
            <a:ext cx="2027237" cy="2366602"/>
            <a:chOff x="0" y="0"/>
            <a:chExt cx="2702983" cy="3155469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452486"/>
              <a:ext cx="2702983" cy="2702983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CD5D5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3370" lIns="33370" bIns="33370" rIns="3337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47" id="47"/>
            <p:cNvSpPr/>
            <p:nvPr/>
          </p:nvSpPr>
          <p:spPr>
            <a:xfrm flipH="false" flipV="false" rot="0">
              <a:off x="325183" y="958556"/>
              <a:ext cx="2052616" cy="1690843"/>
            </a:xfrm>
            <a:custGeom>
              <a:avLst/>
              <a:gdLst/>
              <a:ahLst/>
              <a:cxnLst/>
              <a:rect r="r" b="b" t="t" l="l"/>
              <a:pathLst>
                <a:path h="1690843" w="2052616">
                  <a:moveTo>
                    <a:pt x="0" y="0"/>
                  </a:moveTo>
                  <a:lnTo>
                    <a:pt x="2052616" y="0"/>
                  </a:lnTo>
                  <a:lnTo>
                    <a:pt x="2052616" y="1690843"/>
                  </a:lnTo>
                  <a:lnTo>
                    <a:pt x="0" y="1690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8" id="48"/>
            <p:cNvSpPr txBox="true"/>
            <p:nvPr/>
          </p:nvSpPr>
          <p:spPr>
            <a:xfrm rot="0">
              <a:off x="216112" y="57150"/>
              <a:ext cx="2270759" cy="343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978" u="none">
                  <a:solidFill>
                    <a:srgbClr val="504C44"/>
                  </a:solidFill>
                  <a:latin typeface="DM Sans"/>
                </a:rPr>
                <a:t>Deployment</a:t>
              </a: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295116">
            <a:off x="10548923" y="2810561"/>
            <a:ext cx="1202922" cy="487183"/>
          </a:xfrm>
          <a:custGeom>
            <a:avLst/>
            <a:gdLst/>
            <a:ahLst/>
            <a:cxnLst/>
            <a:rect r="r" b="b" t="t" l="l"/>
            <a:pathLst>
              <a:path h="487183" w="1202922">
                <a:moveTo>
                  <a:pt x="0" y="0"/>
                </a:moveTo>
                <a:lnTo>
                  <a:pt x="1202922" y="0"/>
                </a:lnTo>
                <a:lnTo>
                  <a:pt x="1202922" y="487183"/>
                </a:lnTo>
                <a:lnTo>
                  <a:pt x="0" y="48718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4948748">
            <a:off x="13485156" y="5358910"/>
            <a:ext cx="1110081" cy="396854"/>
          </a:xfrm>
          <a:custGeom>
            <a:avLst/>
            <a:gdLst/>
            <a:ahLst/>
            <a:cxnLst/>
            <a:rect r="r" b="b" t="t" l="l"/>
            <a:pathLst>
              <a:path h="396854" w="1110081">
                <a:moveTo>
                  <a:pt x="0" y="0"/>
                </a:moveTo>
                <a:lnTo>
                  <a:pt x="1110081" y="0"/>
                </a:lnTo>
                <a:lnTo>
                  <a:pt x="1110081" y="396855"/>
                </a:lnTo>
                <a:lnTo>
                  <a:pt x="0" y="3968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9395658">
            <a:off x="10631114" y="8354399"/>
            <a:ext cx="1208098" cy="431895"/>
          </a:xfrm>
          <a:custGeom>
            <a:avLst/>
            <a:gdLst/>
            <a:ahLst/>
            <a:cxnLst/>
            <a:rect r="r" b="b" t="t" l="l"/>
            <a:pathLst>
              <a:path h="431895" w="1208098">
                <a:moveTo>
                  <a:pt x="0" y="0"/>
                </a:moveTo>
                <a:lnTo>
                  <a:pt x="1208098" y="0"/>
                </a:lnTo>
                <a:lnTo>
                  <a:pt x="1208098" y="431895"/>
                </a:lnTo>
                <a:lnTo>
                  <a:pt x="0" y="43189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-10240540">
            <a:off x="6652909" y="8385498"/>
            <a:ext cx="1288915" cy="522011"/>
          </a:xfrm>
          <a:custGeom>
            <a:avLst/>
            <a:gdLst/>
            <a:ahLst/>
            <a:cxnLst/>
            <a:rect r="r" b="b" t="t" l="l"/>
            <a:pathLst>
              <a:path h="522011" w="1288915">
                <a:moveTo>
                  <a:pt x="0" y="0"/>
                </a:moveTo>
                <a:lnTo>
                  <a:pt x="1288915" y="0"/>
                </a:lnTo>
                <a:lnTo>
                  <a:pt x="1288915" y="522011"/>
                </a:lnTo>
                <a:lnTo>
                  <a:pt x="0" y="52201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-5725842">
            <a:off x="4152729" y="5111734"/>
            <a:ext cx="1110081" cy="396854"/>
          </a:xfrm>
          <a:custGeom>
            <a:avLst/>
            <a:gdLst/>
            <a:ahLst/>
            <a:cxnLst/>
            <a:rect r="r" b="b" t="t" l="l"/>
            <a:pathLst>
              <a:path h="396854" w="1110081">
                <a:moveTo>
                  <a:pt x="0" y="0"/>
                </a:moveTo>
                <a:lnTo>
                  <a:pt x="1110082" y="0"/>
                </a:lnTo>
                <a:lnTo>
                  <a:pt x="1110082" y="396854"/>
                </a:lnTo>
                <a:lnTo>
                  <a:pt x="0" y="39685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-661161">
            <a:off x="6824502" y="2698542"/>
            <a:ext cx="1202922" cy="487183"/>
          </a:xfrm>
          <a:custGeom>
            <a:avLst/>
            <a:gdLst/>
            <a:ahLst/>
            <a:cxnLst/>
            <a:rect r="r" b="b" t="t" l="l"/>
            <a:pathLst>
              <a:path h="487183" w="1202922">
                <a:moveTo>
                  <a:pt x="0" y="0"/>
                </a:moveTo>
                <a:lnTo>
                  <a:pt x="1202921" y="0"/>
                </a:lnTo>
                <a:lnTo>
                  <a:pt x="1202921" y="487183"/>
                </a:lnTo>
                <a:lnTo>
                  <a:pt x="0" y="48718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-10411406">
            <a:off x="15511375" y="4419137"/>
            <a:ext cx="5126399" cy="6280428"/>
          </a:xfrm>
          <a:custGeom>
            <a:avLst/>
            <a:gdLst/>
            <a:ahLst/>
            <a:cxnLst/>
            <a:rect r="r" b="b" t="t" l="l"/>
            <a:pathLst>
              <a:path h="6280428" w="5126399">
                <a:moveTo>
                  <a:pt x="0" y="0"/>
                </a:moveTo>
                <a:lnTo>
                  <a:pt x="5126400" y="0"/>
                </a:lnTo>
                <a:lnTo>
                  <a:pt x="5126400" y="6280428"/>
                </a:lnTo>
                <a:lnTo>
                  <a:pt x="0" y="628042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2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504C44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585502" y="934351"/>
            <a:ext cx="51495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72D1D"/>
                </a:solidFill>
                <a:latin typeface="Glacial Indifference Bold"/>
              </a:rPr>
              <a:t>OVERVIEW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2932150">
            <a:off x="-2116242" y="-3193223"/>
            <a:ext cx="5126399" cy="6280428"/>
          </a:xfrm>
          <a:custGeom>
            <a:avLst/>
            <a:gdLst/>
            <a:ahLst/>
            <a:cxnLst/>
            <a:rect r="r" b="b" t="t" l="l"/>
            <a:pathLst>
              <a:path h="6280428" w="5126399">
                <a:moveTo>
                  <a:pt x="0" y="0"/>
                </a:moveTo>
                <a:lnTo>
                  <a:pt x="5126399" y="0"/>
                </a:lnTo>
                <a:lnTo>
                  <a:pt x="5126399" y="6280428"/>
                </a:lnTo>
                <a:lnTo>
                  <a:pt x="0" y="628042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2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9829655"/>
            <a:ext cx="2628824" cy="36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2"/>
              </a:lnSpc>
            </a:pPr>
            <a:r>
              <a:rPr lang="en-US" sz="1835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066162" y="9986985"/>
            <a:ext cx="2793322" cy="253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82"/>
              </a:lnSpc>
            </a:pPr>
            <a:r>
              <a:rPr lang="en-US" sz="1485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485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7268697" y="9281639"/>
            <a:ext cx="1190168" cy="1190168"/>
          </a:xfrm>
          <a:custGeom>
            <a:avLst/>
            <a:gdLst/>
            <a:ahLst/>
            <a:cxnLst/>
            <a:rect r="r" b="b" t="t" l="l"/>
            <a:pathLst>
              <a:path h="1190168" w="1190168">
                <a:moveTo>
                  <a:pt x="0" y="0"/>
                </a:moveTo>
                <a:lnTo>
                  <a:pt x="1190167" y="0"/>
                </a:lnTo>
                <a:lnTo>
                  <a:pt x="1190167" y="1190168"/>
                </a:lnTo>
                <a:lnTo>
                  <a:pt x="0" y="1190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734800" y="0"/>
            <a:ext cx="6477000" cy="1371600"/>
            <a:chOff x="0" y="0"/>
            <a:chExt cx="8636000" cy="1828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60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648017" y="609924"/>
            <a:ext cx="1268383" cy="675689"/>
          </a:xfrm>
          <a:custGeom>
            <a:avLst/>
            <a:gdLst/>
            <a:ahLst/>
            <a:cxnLst/>
            <a:rect r="r" b="b" t="t" l="l"/>
            <a:pathLst>
              <a:path h="675689" w="1268383">
                <a:moveTo>
                  <a:pt x="0" y="0"/>
                </a:moveTo>
                <a:lnTo>
                  <a:pt x="1268383" y="0"/>
                </a:lnTo>
                <a:lnTo>
                  <a:pt x="1268383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54304" y="651061"/>
            <a:ext cx="1520666" cy="675689"/>
          </a:xfrm>
          <a:custGeom>
            <a:avLst/>
            <a:gdLst/>
            <a:ahLst/>
            <a:cxnLst/>
            <a:rect r="r" b="b" t="t" l="l"/>
            <a:pathLst>
              <a:path h="675689" w="1520666">
                <a:moveTo>
                  <a:pt x="0" y="0"/>
                </a:moveTo>
                <a:lnTo>
                  <a:pt x="1520666" y="0"/>
                </a:lnTo>
                <a:lnTo>
                  <a:pt x="1520666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60351" y="609924"/>
            <a:ext cx="1993958" cy="675689"/>
          </a:xfrm>
          <a:custGeom>
            <a:avLst/>
            <a:gdLst/>
            <a:ahLst/>
            <a:cxnLst/>
            <a:rect r="r" b="b" t="t" l="l"/>
            <a:pathLst>
              <a:path h="675689" w="1993958">
                <a:moveTo>
                  <a:pt x="0" y="0"/>
                </a:moveTo>
                <a:lnTo>
                  <a:pt x="1993958" y="0"/>
                </a:lnTo>
                <a:lnTo>
                  <a:pt x="1993958" y="675689"/>
                </a:lnTo>
                <a:lnTo>
                  <a:pt x="0" y="675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316321" y="1807666"/>
            <a:ext cx="3955549" cy="3670073"/>
            <a:chOff x="0" y="0"/>
            <a:chExt cx="13034730" cy="12094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034683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3034683">
                  <a:moveTo>
                    <a:pt x="0" y="6046978"/>
                  </a:moveTo>
                  <a:cubicBezTo>
                    <a:pt x="0" y="2707386"/>
                    <a:pt x="2917979" y="0"/>
                    <a:pt x="6517342" y="0"/>
                  </a:cubicBezTo>
                  <a:cubicBezTo>
                    <a:pt x="10116703" y="0"/>
                    <a:pt x="13034683" y="2707386"/>
                    <a:pt x="13034683" y="6046978"/>
                  </a:cubicBezTo>
                  <a:cubicBezTo>
                    <a:pt x="13034683" y="9386570"/>
                    <a:pt x="10116840" y="12093956"/>
                    <a:pt x="6517342" y="12093956"/>
                  </a:cubicBezTo>
                  <a:cubicBezTo>
                    <a:pt x="2917843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82684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634022" y="1972837"/>
            <a:ext cx="3984956" cy="3870870"/>
            <a:chOff x="0" y="0"/>
            <a:chExt cx="12450445" cy="12094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0445" cy="12094051"/>
            </a:xfrm>
            <a:custGeom>
              <a:avLst/>
              <a:gdLst/>
              <a:ahLst/>
              <a:cxnLst/>
              <a:rect r="r" b="b" t="t" l="l"/>
              <a:pathLst>
                <a:path h="12094051" w="12450445">
                  <a:moveTo>
                    <a:pt x="12450445" y="6047086"/>
                  </a:moveTo>
                  <a:cubicBezTo>
                    <a:pt x="12450445" y="9386566"/>
                    <a:pt x="9663302" y="12094051"/>
                    <a:pt x="6225159" y="12094051"/>
                  </a:cubicBezTo>
                  <a:cubicBezTo>
                    <a:pt x="2787015" y="12094051"/>
                    <a:pt x="0" y="9386566"/>
                    <a:pt x="0" y="6047086"/>
                  </a:cubicBezTo>
                  <a:cubicBezTo>
                    <a:pt x="0" y="2707360"/>
                    <a:pt x="2787142" y="0"/>
                    <a:pt x="6225286" y="0"/>
                  </a:cubicBezTo>
                  <a:cubicBezTo>
                    <a:pt x="9663430" y="0"/>
                    <a:pt x="12450445" y="2707360"/>
                    <a:pt x="12450445" y="6047086"/>
                  </a:cubicBezTo>
                  <a:close/>
                </a:path>
              </a:pathLst>
            </a:custGeom>
            <a:blipFill>
              <a:blip r:embed="rId8"/>
              <a:stretch>
                <a:fillRect l="-23170" t="0" r="-25734" b="-213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772824" y="4748269"/>
            <a:ext cx="6808247" cy="6808247"/>
            <a:chOff x="0" y="0"/>
            <a:chExt cx="12094000" cy="12094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093956" cy="12093956"/>
            </a:xfrm>
            <a:custGeom>
              <a:avLst/>
              <a:gdLst/>
              <a:ahLst/>
              <a:cxnLst/>
              <a:rect r="r" b="b" t="t" l="l"/>
              <a:pathLst>
                <a:path h="12093956" w="12093956">
                  <a:moveTo>
                    <a:pt x="0" y="6046978"/>
                  </a:moveTo>
                  <a:cubicBezTo>
                    <a:pt x="0" y="2707386"/>
                    <a:pt x="2707386" y="0"/>
                    <a:pt x="6046978" y="0"/>
                  </a:cubicBezTo>
                  <a:cubicBezTo>
                    <a:pt x="9386570" y="0"/>
                    <a:pt x="12093956" y="2707386"/>
                    <a:pt x="12093956" y="6046978"/>
                  </a:cubicBezTo>
                  <a:cubicBezTo>
                    <a:pt x="12093956" y="9386570"/>
                    <a:pt x="9386697" y="12093956"/>
                    <a:pt x="6046978" y="12093956"/>
                  </a:cubicBezTo>
                  <a:cubicBezTo>
                    <a:pt x="2707260" y="12093956"/>
                    <a:pt x="0" y="9386697"/>
                    <a:pt x="0" y="6046978"/>
                  </a:cubicBezTo>
                  <a:close/>
                </a:path>
              </a:pathLst>
            </a:custGeom>
            <a:solidFill>
              <a:srgbClr val="82684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346964" y="4748269"/>
            <a:ext cx="6897233" cy="6573840"/>
            <a:chOff x="0" y="0"/>
            <a:chExt cx="12450445" cy="11866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50445" cy="11866728"/>
            </a:xfrm>
            <a:custGeom>
              <a:avLst/>
              <a:gdLst/>
              <a:ahLst/>
              <a:cxnLst/>
              <a:rect r="r" b="b" t="t" l="l"/>
              <a:pathLst>
                <a:path h="11866728" w="12450445">
                  <a:moveTo>
                    <a:pt x="12450445" y="5933423"/>
                  </a:moveTo>
                  <a:cubicBezTo>
                    <a:pt x="12450445" y="9210133"/>
                    <a:pt x="9663302" y="11866728"/>
                    <a:pt x="6225159" y="11866728"/>
                  </a:cubicBezTo>
                  <a:cubicBezTo>
                    <a:pt x="2787015" y="11866728"/>
                    <a:pt x="0" y="9210133"/>
                    <a:pt x="0" y="5933423"/>
                  </a:cubicBezTo>
                  <a:cubicBezTo>
                    <a:pt x="0" y="2656471"/>
                    <a:pt x="2787142" y="0"/>
                    <a:pt x="6225286" y="0"/>
                  </a:cubicBezTo>
                  <a:cubicBezTo>
                    <a:pt x="9663430" y="0"/>
                    <a:pt x="12450445" y="2656471"/>
                    <a:pt x="12450445" y="5933423"/>
                  </a:cubicBezTo>
                  <a:close/>
                </a:path>
              </a:pathLst>
            </a:custGeom>
            <a:blipFill>
              <a:blip r:embed="rId9"/>
              <a:stretch>
                <a:fillRect l="0" t="-2459" r="0" b="-2459"/>
              </a:stretch>
            </a:blipFill>
          </p:spPr>
        </p:sp>
      </p:grpSp>
      <p:sp>
        <p:nvSpPr>
          <p:cNvPr name="AutoShape 22" id="22"/>
          <p:cNvSpPr/>
          <p:nvPr/>
        </p:nvSpPr>
        <p:spPr>
          <a:xfrm>
            <a:off x="2363045" y="3799864"/>
            <a:ext cx="10459511" cy="0"/>
          </a:xfrm>
          <a:prstGeom prst="line">
            <a:avLst/>
          </a:prstGeom>
          <a:ln cap="flat" w="47625">
            <a:solidFill>
              <a:srgbClr val="ECB3A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2614837" y="7529820"/>
            <a:ext cx="8141690" cy="0"/>
          </a:xfrm>
          <a:prstGeom prst="line">
            <a:avLst/>
          </a:prstGeom>
          <a:ln cap="flat" w="47625">
            <a:solidFill>
              <a:srgbClr val="ECB3A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2372634" y="5702884"/>
            <a:ext cx="8741607" cy="0"/>
          </a:xfrm>
          <a:prstGeom prst="line">
            <a:avLst/>
          </a:prstGeom>
          <a:ln cap="flat" w="47625">
            <a:solidFill>
              <a:srgbClr val="ECB3A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1164" y="1144162"/>
            <a:ext cx="914880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sz="5212">
                <a:solidFill>
                  <a:srgbClr val="372D1D"/>
                </a:solidFill>
                <a:latin typeface="Glacial Indifference Bold"/>
              </a:rPr>
              <a:t> BUSINESS UNDERSTANDING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0619" y="2118386"/>
            <a:ext cx="822996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B88148"/>
                </a:solidFill>
                <a:latin typeface="TAN Tangkiwoo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5464" y="4119346"/>
            <a:ext cx="822996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B88148"/>
                </a:solidFill>
                <a:latin typeface="TAN Tangkiwoo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1094" y="6079121"/>
            <a:ext cx="975396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B88148"/>
                </a:solidFill>
                <a:latin typeface="TAN Tangkiwoo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10734" y="2439061"/>
            <a:ext cx="104595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72D1D"/>
                </a:solidFill>
                <a:latin typeface="Source Serif Pro Bold"/>
              </a:rPr>
              <a:t>Joe Coffee adalah sebuah cafe yang menggunakan gelas plastik dalam penyajian minuman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36205" y="4469504"/>
            <a:ext cx="1099994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372D1D"/>
                </a:solidFill>
                <a:latin typeface="Source Serif Pro Bold"/>
              </a:rPr>
              <a:t>Joe coffee dalam</a:t>
            </a:r>
            <a:r>
              <a:rPr lang="en-US" sz="2799">
                <a:solidFill>
                  <a:srgbClr val="E20613"/>
                </a:solidFill>
                <a:latin typeface="Source Serif Pro Bold"/>
              </a:rPr>
              <a:t> </a:t>
            </a:r>
            <a:r>
              <a:rPr lang="en-US" sz="2799">
                <a:solidFill>
                  <a:srgbClr val="EB7681"/>
                </a:solidFill>
                <a:latin typeface="Source Serif Pro Bold"/>
              </a:rPr>
              <a:t>masa awal transisi</a:t>
            </a:r>
            <a:r>
              <a:rPr lang="en-US" sz="2799">
                <a:solidFill>
                  <a:srgbClr val="F08787"/>
                </a:solidFill>
                <a:latin typeface="Source Serif Pro Bold"/>
              </a:rPr>
              <a:t> </a:t>
            </a:r>
            <a:r>
              <a:rPr lang="en-US" sz="2799">
                <a:solidFill>
                  <a:srgbClr val="372D1D"/>
                </a:solidFill>
                <a:latin typeface="Source Serif Pro Bold"/>
              </a:rPr>
              <a:t>beralih ke gelas kulit kopi atau “Scara-Cup” untuk mengurangi pencemaran sampah plastik.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4650558">
            <a:off x="1449706" y="-4142440"/>
            <a:ext cx="5486223" cy="6721253"/>
          </a:xfrm>
          <a:custGeom>
            <a:avLst/>
            <a:gdLst/>
            <a:ahLst/>
            <a:cxnLst/>
            <a:rect r="r" b="b" t="t" l="l"/>
            <a:pathLst>
              <a:path h="6721253" w="5486223">
                <a:moveTo>
                  <a:pt x="0" y="0"/>
                </a:moveTo>
                <a:lnTo>
                  <a:pt x="5486223" y="0"/>
                </a:lnTo>
                <a:lnTo>
                  <a:pt x="5486223" y="6721253"/>
                </a:lnTo>
                <a:lnTo>
                  <a:pt x="0" y="67212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2448770" y="9007595"/>
            <a:ext cx="8141690" cy="0"/>
          </a:xfrm>
          <a:prstGeom prst="line">
            <a:avLst/>
          </a:prstGeom>
          <a:ln cap="flat" w="47625">
            <a:solidFill>
              <a:srgbClr val="ECB3A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142982" y="7601257"/>
            <a:ext cx="975396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B88148"/>
                </a:solidFill>
                <a:latin typeface="TAN Tangkiwood"/>
              </a:rPr>
              <a:t>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516135" y="8247975"/>
            <a:ext cx="8417419" cy="49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2"/>
              </a:lnSpc>
            </a:pPr>
            <a:r>
              <a:rPr lang="en-US" sz="2987">
                <a:solidFill>
                  <a:srgbClr val="372D1D"/>
                </a:solidFill>
                <a:latin typeface="Source Serif Pro Bold"/>
              </a:rPr>
              <a:t>Ketersediaan stock Scara-Cup per minggunya ?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551316" y="6376253"/>
            <a:ext cx="8459249" cy="102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3"/>
              </a:lnSpc>
            </a:pPr>
            <a:r>
              <a:rPr lang="en-US" sz="2938">
                <a:solidFill>
                  <a:srgbClr val="372D1D"/>
                </a:solidFill>
                <a:latin typeface="Source Serif Pro Bold"/>
              </a:rPr>
              <a:t>Permasalahan baru : overstock and short lifespan of "Scara-Cup" organic cups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6704" y="581522"/>
            <a:ext cx="7241453" cy="3629963"/>
          </a:xfrm>
          <a:custGeom>
            <a:avLst/>
            <a:gdLst/>
            <a:ahLst/>
            <a:cxnLst/>
            <a:rect r="r" b="b" t="t" l="l"/>
            <a:pathLst>
              <a:path h="3629963" w="7241453">
                <a:moveTo>
                  <a:pt x="0" y="0"/>
                </a:moveTo>
                <a:lnTo>
                  <a:pt x="7241453" y="0"/>
                </a:lnTo>
                <a:lnTo>
                  <a:pt x="7241453" y="3629963"/>
                </a:lnTo>
                <a:lnTo>
                  <a:pt x="0" y="362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8650" y="4891661"/>
            <a:ext cx="7994739" cy="3795550"/>
          </a:xfrm>
          <a:custGeom>
            <a:avLst/>
            <a:gdLst/>
            <a:ahLst/>
            <a:cxnLst/>
            <a:rect r="r" b="b" t="t" l="l"/>
            <a:pathLst>
              <a:path h="3795550" w="7994739">
                <a:moveTo>
                  <a:pt x="0" y="0"/>
                </a:moveTo>
                <a:lnTo>
                  <a:pt x="7994739" y="0"/>
                </a:lnTo>
                <a:lnTo>
                  <a:pt x="7994739" y="3795550"/>
                </a:lnTo>
                <a:lnTo>
                  <a:pt x="0" y="379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204" t="0" r="-890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48133" y="9452612"/>
            <a:ext cx="1780028" cy="1668776"/>
          </a:xfrm>
          <a:custGeom>
            <a:avLst/>
            <a:gdLst/>
            <a:ahLst/>
            <a:cxnLst/>
            <a:rect r="r" b="b" t="t" l="l"/>
            <a:pathLst>
              <a:path h="1668776" w="1780028">
                <a:moveTo>
                  <a:pt x="0" y="0"/>
                </a:moveTo>
                <a:lnTo>
                  <a:pt x="1780028" y="0"/>
                </a:lnTo>
                <a:lnTo>
                  <a:pt x="1780028" y="1668776"/>
                </a:lnTo>
                <a:lnTo>
                  <a:pt x="0" y="1668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412054" y="6789436"/>
            <a:ext cx="1190021" cy="1115645"/>
          </a:xfrm>
          <a:custGeom>
            <a:avLst/>
            <a:gdLst/>
            <a:ahLst/>
            <a:cxnLst/>
            <a:rect r="r" b="b" t="t" l="l"/>
            <a:pathLst>
              <a:path h="1115645" w="1190021">
                <a:moveTo>
                  <a:pt x="0" y="0"/>
                </a:moveTo>
                <a:lnTo>
                  <a:pt x="1190021" y="0"/>
                </a:lnTo>
                <a:lnTo>
                  <a:pt x="1190021" y="1115645"/>
                </a:lnTo>
                <a:lnTo>
                  <a:pt x="0" y="11156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0247" y="-734425"/>
            <a:ext cx="1780028" cy="1668776"/>
          </a:xfrm>
          <a:custGeom>
            <a:avLst/>
            <a:gdLst/>
            <a:ahLst/>
            <a:cxnLst/>
            <a:rect r="r" b="b" t="t" l="l"/>
            <a:pathLst>
              <a:path h="1668776" w="1780028">
                <a:moveTo>
                  <a:pt x="0" y="0"/>
                </a:moveTo>
                <a:lnTo>
                  <a:pt x="1780028" y="0"/>
                </a:lnTo>
                <a:lnTo>
                  <a:pt x="1780028" y="1668776"/>
                </a:lnTo>
                <a:lnTo>
                  <a:pt x="0" y="1668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46111" y="776919"/>
            <a:ext cx="1126490" cy="1056085"/>
          </a:xfrm>
          <a:custGeom>
            <a:avLst/>
            <a:gdLst/>
            <a:ahLst/>
            <a:cxnLst/>
            <a:rect r="r" b="b" t="t" l="l"/>
            <a:pathLst>
              <a:path h="1056085" w="1126490">
                <a:moveTo>
                  <a:pt x="0" y="0"/>
                </a:moveTo>
                <a:lnTo>
                  <a:pt x="1126490" y="0"/>
                </a:lnTo>
                <a:lnTo>
                  <a:pt x="1126490" y="1056085"/>
                </a:lnTo>
                <a:lnTo>
                  <a:pt x="0" y="10560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37046" y="5270656"/>
            <a:ext cx="1780028" cy="1668776"/>
          </a:xfrm>
          <a:custGeom>
            <a:avLst/>
            <a:gdLst/>
            <a:ahLst/>
            <a:cxnLst/>
            <a:rect r="r" b="b" t="t" l="l"/>
            <a:pathLst>
              <a:path h="1668776" w="1780028">
                <a:moveTo>
                  <a:pt x="0" y="0"/>
                </a:moveTo>
                <a:lnTo>
                  <a:pt x="1780028" y="0"/>
                </a:lnTo>
                <a:lnTo>
                  <a:pt x="1780028" y="1668775"/>
                </a:lnTo>
                <a:lnTo>
                  <a:pt x="0" y="16687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22406" y="2631880"/>
            <a:ext cx="1485024" cy="1392210"/>
          </a:xfrm>
          <a:custGeom>
            <a:avLst/>
            <a:gdLst/>
            <a:ahLst/>
            <a:cxnLst/>
            <a:rect r="r" b="b" t="t" l="l"/>
            <a:pathLst>
              <a:path h="1392210" w="1485024">
                <a:moveTo>
                  <a:pt x="0" y="0"/>
                </a:moveTo>
                <a:lnTo>
                  <a:pt x="1485025" y="0"/>
                </a:lnTo>
                <a:lnTo>
                  <a:pt x="1485025" y="1392210"/>
                </a:lnTo>
                <a:lnTo>
                  <a:pt x="0" y="1392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42454" y="8769188"/>
            <a:ext cx="6729954" cy="69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2"/>
              </a:lnSpc>
            </a:pPr>
            <a:r>
              <a:rPr lang="en-US" sz="1987">
                <a:solidFill>
                  <a:srgbClr val="372D1D"/>
                </a:solidFill>
                <a:latin typeface="Source Serif Pro"/>
              </a:rPr>
              <a:t>36.2 juta ton sampah seluruh Indonesia, 18.1% sampah plastik (SIPSN, 2022)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022341" y="1225009"/>
            <a:ext cx="5389713" cy="6742755"/>
          </a:xfrm>
          <a:custGeom>
            <a:avLst/>
            <a:gdLst/>
            <a:ahLst/>
            <a:cxnLst/>
            <a:rect r="r" b="b" t="t" l="l"/>
            <a:pathLst>
              <a:path h="6742755" w="5389713">
                <a:moveTo>
                  <a:pt x="0" y="0"/>
                </a:moveTo>
                <a:lnTo>
                  <a:pt x="5389713" y="0"/>
                </a:lnTo>
                <a:lnTo>
                  <a:pt x="5389713" y="6742755"/>
                </a:lnTo>
                <a:lnTo>
                  <a:pt x="0" y="67427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517363" y="4181477"/>
            <a:ext cx="6522740" cy="41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(Sumber: www.cremacoffeegarage.com.au, 2017)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150089" y="4276894"/>
            <a:ext cx="1780028" cy="1668776"/>
          </a:xfrm>
          <a:custGeom>
            <a:avLst/>
            <a:gdLst/>
            <a:ahLst/>
            <a:cxnLst/>
            <a:rect r="r" b="b" t="t" l="l"/>
            <a:pathLst>
              <a:path h="1668776" w="1780028">
                <a:moveTo>
                  <a:pt x="0" y="0"/>
                </a:moveTo>
                <a:lnTo>
                  <a:pt x="1780028" y="0"/>
                </a:lnTo>
                <a:lnTo>
                  <a:pt x="1780028" y="1668776"/>
                </a:lnTo>
                <a:lnTo>
                  <a:pt x="0" y="1668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022341" y="8215414"/>
            <a:ext cx="5327790" cy="1285329"/>
          </a:xfrm>
          <a:custGeom>
            <a:avLst/>
            <a:gdLst/>
            <a:ahLst/>
            <a:cxnLst/>
            <a:rect r="r" b="b" t="t" l="l"/>
            <a:pathLst>
              <a:path h="1285329" w="5327790">
                <a:moveTo>
                  <a:pt x="0" y="0"/>
                </a:moveTo>
                <a:lnTo>
                  <a:pt x="5327791" y="0"/>
                </a:lnTo>
                <a:lnTo>
                  <a:pt x="5327791" y="1285329"/>
                </a:lnTo>
                <a:lnTo>
                  <a:pt x="0" y="12853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324091" y="8514960"/>
            <a:ext cx="693338" cy="557270"/>
          </a:xfrm>
          <a:custGeom>
            <a:avLst/>
            <a:gdLst/>
            <a:ahLst/>
            <a:cxnLst/>
            <a:rect r="r" b="b" t="t" l="l"/>
            <a:pathLst>
              <a:path h="557270" w="693338">
                <a:moveTo>
                  <a:pt x="0" y="0"/>
                </a:moveTo>
                <a:lnTo>
                  <a:pt x="693338" y="0"/>
                </a:lnTo>
                <a:lnTo>
                  <a:pt x="693338" y="557271"/>
                </a:lnTo>
                <a:lnTo>
                  <a:pt x="0" y="5572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055529" y="8429070"/>
            <a:ext cx="4044209" cy="62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0"/>
              </a:lnSpc>
            </a:pPr>
            <a:r>
              <a:rPr lang="en-US" sz="1835">
                <a:solidFill>
                  <a:srgbClr val="F1EDE9"/>
                </a:solidFill>
                <a:latin typeface="Source Serif Pro Bold"/>
              </a:rPr>
              <a:t>Customer yang peduli terhadap lingkungan dan kualitas minuman.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639" y="1977"/>
            <a:ext cx="9144000" cy="10287000"/>
            <a:chOff x="0" y="0"/>
            <a:chExt cx="240829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D7358">
                <a:alpha val="9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02804" y="1617392"/>
            <a:ext cx="2542891" cy="166444"/>
          </a:xfrm>
          <a:custGeom>
            <a:avLst/>
            <a:gdLst/>
            <a:ahLst/>
            <a:cxnLst/>
            <a:rect r="r" b="b" t="t" l="l"/>
            <a:pathLst>
              <a:path h="166444" w="2542891">
                <a:moveTo>
                  <a:pt x="0" y="0"/>
                </a:moveTo>
                <a:lnTo>
                  <a:pt x="2542892" y="0"/>
                </a:lnTo>
                <a:lnTo>
                  <a:pt x="2542892" y="166444"/>
                </a:lnTo>
                <a:lnTo>
                  <a:pt x="0" y="166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33811" y="1617392"/>
            <a:ext cx="2542891" cy="166444"/>
          </a:xfrm>
          <a:custGeom>
            <a:avLst/>
            <a:gdLst/>
            <a:ahLst/>
            <a:cxnLst/>
            <a:rect r="r" b="b" t="t" l="l"/>
            <a:pathLst>
              <a:path h="166444" w="2542891">
                <a:moveTo>
                  <a:pt x="0" y="0"/>
                </a:moveTo>
                <a:lnTo>
                  <a:pt x="2542891" y="0"/>
                </a:lnTo>
                <a:lnTo>
                  <a:pt x="2542891" y="166444"/>
                </a:lnTo>
                <a:lnTo>
                  <a:pt x="0" y="166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63103" y="4112479"/>
            <a:ext cx="1188358" cy="1683250"/>
          </a:xfrm>
          <a:custGeom>
            <a:avLst/>
            <a:gdLst/>
            <a:ahLst/>
            <a:cxnLst/>
            <a:rect r="r" b="b" t="t" l="l"/>
            <a:pathLst>
              <a:path h="1683250" w="1188358">
                <a:moveTo>
                  <a:pt x="0" y="0"/>
                </a:moveTo>
                <a:lnTo>
                  <a:pt x="1188358" y="0"/>
                </a:lnTo>
                <a:lnTo>
                  <a:pt x="1188358" y="1683250"/>
                </a:lnTo>
                <a:lnTo>
                  <a:pt x="0" y="1683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9659" t="-15662" r="0" b="-2529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12248" y="4231028"/>
            <a:ext cx="1374068" cy="1626516"/>
          </a:xfrm>
          <a:custGeom>
            <a:avLst/>
            <a:gdLst/>
            <a:ahLst/>
            <a:cxnLst/>
            <a:rect r="r" b="b" t="t" l="l"/>
            <a:pathLst>
              <a:path h="1626516" w="1374068">
                <a:moveTo>
                  <a:pt x="0" y="0"/>
                </a:moveTo>
                <a:lnTo>
                  <a:pt x="1374068" y="0"/>
                </a:lnTo>
                <a:lnTo>
                  <a:pt x="1374068" y="1626516"/>
                </a:lnTo>
                <a:lnTo>
                  <a:pt x="0" y="1626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7098" t="-81307" r="-128280" b="-18839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3117696" y="5031113"/>
            <a:ext cx="1143675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10757266" y="8037774"/>
            <a:ext cx="3782082" cy="1220526"/>
            <a:chOff x="0" y="0"/>
            <a:chExt cx="5042777" cy="16273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3392" cy="1622355"/>
            </a:xfrm>
            <a:custGeom>
              <a:avLst/>
              <a:gdLst/>
              <a:ahLst/>
              <a:cxnLst/>
              <a:rect r="r" b="b" t="t" l="l"/>
              <a:pathLst>
                <a:path h="1622355" w="1613392">
                  <a:moveTo>
                    <a:pt x="0" y="0"/>
                  </a:moveTo>
                  <a:lnTo>
                    <a:pt x="1613392" y="0"/>
                  </a:lnTo>
                  <a:lnTo>
                    <a:pt x="1613392" y="1622355"/>
                  </a:lnTo>
                  <a:lnTo>
                    <a:pt x="0" y="1622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423740" t="-211821" r="-3467" b="-10813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700717" y="0"/>
              <a:ext cx="1627367" cy="1627367"/>
            </a:xfrm>
            <a:custGeom>
              <a:avLst/>
              <a:gdLst/>
              <a:ahLst/>
              <a:cxnLst/>
              <a:rect r="r" b="b" t="t" l="l"/>
              <a:pathLst>
                <a:path h="1627367" w="1627367">
                  <a:moveTo>
                    <a:pt x="0" y="0"/>
                  </a:moveTo>
                  <a:lnTo>
                    <a:pt x="1627367" y="0"/>
                  </a:lnTo>
                  <a:lnTo>
                    <a:pt x="1627367" y="1627367"/>
                  </a:lnTo>
                  <a:lnTo>
                    <a:pt x="0" y="162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07367" t="-315640" r="-315753" b="-3379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415409" y="0"/>
              <a:ext cx="1627367" cy="1627367"/>
            </a:xfrm>
            <a:custGeom>
              <a:avLst/>
              <a:gdLst/>
              <a:ahLst/>
              <a:cxnLst/>
              <a:rect r="r" b="b" t="t" l="l"/>
              <a:pathLst>
                <a:path h="1627367" w="1627367">
                  <a:moveTo>
                    <a:pt x="0" y="0"/>
                  </a:moveTo>
                  <a:lnTo>
                    <a:pt x="1627368" y="0"/>
                  </a:lnTo>
                  <a:lnTo>
                    <a:pt x="1627368" y="1627367"/>
                  </a:lnTo>
                  <a:lnTo>
                    <a:pt x="0" y="162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11886" t="-315336" r="-211807" b="-4141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76538" y="2264593"/>
            <a:ext cx="741694" cy="3027324"/>
          </a:xfrm>
          <a:custGeom>
            <a:avLst/>
            <a:gdLst/>
            <a:ahLst/>
            <a:cxnLst/>
            <a:rect r="r" b="b" t="t" l="l"/>
            <a:pathLst>
              <a:path h="3027324" w="741694">
                <a:moveTo>
                  <a:pt x="0" y="0"/>
                </a:moveTo>
                <a:lnTo>
                  <a:pt x="741694" y="0"/>
                </a:lnTo>
                <a:lnTo>
                  <a:pt x="741694" y="3027324"/>
                </a:lnTo>
                <a:lnTo>
                  <a:pt x="0" y="30273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725025" y="7261463"/>
            <a:ext cx="731890" cy="694381"/>
          </a:xfrm>
          <a:custGeom>
            <a:avLst/>
            <a:gdLst/>
            <a:ahLst/>
            <a:cxnLst/>
            <a:rect r="r" b="b" t="t" l="l"/>
            <a:pathLst>
              <a:path h="694381" w="731890">
                <a:moveTo>
                  <a:pt x="0" y="0"/>
                </a:moveTo>
                <a:lnTo>
                  <a:pt x="731890" y="0"/>
                </a:lnTo>
                <a:lnTo>
                  <a:pt x="731890" y="694381"/>
                </a:lnTo>
                <a:lnTo>
                  <a:pt x="0" y="6943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4968" y="2326777"/>
            <a:ext cx="314639" cy="573374"/>
          </a:xfrm>
          <a:custGeom>
            <a:avLst/>
            <a:gdLst/>
            <a:ahLst/>
            <a:cxnLst/>
            <a:rect r="r" b="b" t="t" l="l"/>
            <a:pathLst>
              <a:path h="573374" w="314639">
                <a:moveTo>
                  <a:pt x="0" y="0"/>
                </a:moveTo>
                <a:lnTo>
                  <a:pt x="314638" y="0"/>
                </a:lnTo>
                <a:lnTo>
                  <a:pt x="314638" y="573373"/>
                </a:lnTo>
                <a:lnTo>
                  <a:pt x="0" y="5733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81833" y="3725366"/>
            <a:ext cx="540908" cy="122934"/>
          </a:xfrm>
          <a:custGeom>
            <a:avLst/>
            <a:gdLst/>
            <a:ahLst/>
            <a:cxnLst/>
            <a:rect r="r" b="b" t="t" l="l"/>
            <a:pathLst>
              <a:path h="122934" w="540908">
                <a:moveTo>
                  <a:pt x="0" y="0"/>
                </a:moveTo>
                <a:lnTo>
                  <a:pt x="540908" y="0"/>
                </a:lnTo>
                <a:lnTo>
                  <a:pt x="540908" y="122934"/>
                </a:lnTo>
                <a:lnTo>
                  <a:pt x="0" y="12293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00505" y="4689984"/>
            <a:ext cx="493759" cy="455493"/>
          </a:xfrm>
          <a:custGeom>
            <a:avLst/>
            <a:gdLst/>
            <a:ahLst/>
            <a:cxnLst/>
            <a:rect r="r" b="b" t="t" l="l"/>
            <a:pathLst>
              <a:path h="455493" w="493759">
                <a:moveTo>
                  <a:pt x="0" y="0"/>
                </a:moveTo>
                <a:lnTo>
                  <a:pt x="493760" y="0"/>
                </a:lnTo>
                <a:lnTo>
                  <a:pt x="493760" y="455493"/>
                </a:lnTo>
                <a:lnTo>
                  <a:pt x="0" y="45549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898637" y="7398607"/>
            <a:ext cx="405615" cy="480729"/>
          </a:xfrm>
          <a:custGeom>
            <a:avLst/>
            <a:gdLst/>
            <a:ahLst/>
            <a:cxnLst/>
            <a:rect r="r" b="b" t="t" l="l"/>
            <a:pathLst>
              <a:path h="480729" w="405615">
                <a:moveTo>
                  <a:pt x="0" y="0"/>
                </a:moveTo>
                <a:lnTo>
                  <a:pt x="405616" y="0"/>
                </a:lnTo>
                <a:lnTo>
                  <a:pt x="405616" y="480729"/>
                </a:lnTo>
                <a:lnTo>
                  <a:pt x="0" y="48072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725025" y="6314270"/>
            <a:ext cx="731890" cy="694381"/>
          </a:xfrm>
          <a:custGeom>
            <a:avLst/>
            <a:gdLst/>
            <a:ahLst/>
            <a:cxnLst/>
            <a:rect r="r" b="b" t="t" l="l"/>
            <a:pathLst>
              <a:path h="694381" w="731890">
                <a:moveTo>
                  <a:pt x="0" y="0"/>
                </a:moveTo>
                <a:lnTo>
                  <a:pt x="731890" y="0"/>
                </a:lnTo>
                <a:lnTo>
                  <a:pt x="731890" y="694381"/>
                </a:lnTo>
                <a:lnTo>
                  <a:pt x="0" y="69438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725025" y="2180361"/>
            <a:ext cx="731890" cy="694381"/>
          </a:xfrm>
          <a:custGeom>
            <a:avLst/>
            <a:gdLst/>
            <a:ahLst/>
            <a:cxnLst/>
            <a:rect r="r" b="b" t="t" l="l"/>
            <a:pathLst>
              <a:path h="694381" w="731890">
                <a:moveTo>
                  <a:pt x="0" y="0"/>
                </a:moveTo>
                <a:lnTo>
                  <a:pt x="731890" y="0"/>
                </a:lnTo>
                <a:lnTo>
                  <a:pt x="731890" y="694381"/>
                </a:lnTo>
                <a:lnTo>
                  <a:pt x="0" y="69438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957876" y="2299811"/>
            <a:ext cx="395093" cy="509798"/>
          </a:xfrm>
          <a:custGeom>
            <a:avLst/>
            <a:gdLst/>
            <a:ahLst/>
            <a:cxnLst/>
            <a:rect r="r" b="b" t="t" l="l"/>
            <a:pathLst>
              <a:path h="509798" w="395093">
                <a:moveTo>
                  <a:pt x="0" y="0"/>
                </a:moveTo>
                <a:lnTo>
                  <a:pt x="395093" y="0"/>
                </a:lnTo>
                <a:lnTo>
                  <a:pt x="395093" y="509798"/>
                </a:lnTo>
                <a:lnTo>
                  <a:pt x="0" y="50979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789639" y="6578744"/>
            <a:ext cx="602663" cy="142448"/>
          </a:xfrm>
          <a:custGeom>
            <a:avLst/>
            <a:gdLst/>
            <a:ahLst/>
            <a:cxnLst/>
            <a:rect r="r" b="b" t="t" l="l"/>
            <a:pathLst>
              <a:path h="142448" w="602663">
                <a:moveTo>
                  <a:pt x="0" y="0"/>
                </a:moveTo>
                <a:lnTo>
                  <a:pt x="602663" y="0"/>
                </a:lnTo>
                <a:lnTo>
                  <a:pt x="602663" y="142447"/>
                </a:lnTo>
                <a:lnTo>
                  <a:pt x="0" y="14244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91415" y="909367"/>
            <a:ext cx="449014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ileron Bold"/>
              </a:rPr>
              <a:t>GOALS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FFFBF6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45239" y="873771"/>
            <a:ext cx="425802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826841"/>
                </a:solidFill>
                <a:latin typeface="Aileron Bold"/>
              </a:rPr>
              <a:t>BENEFITS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49388" y="6266645"/>
            <a:ext cx="6886267" cy="86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0"/>
              </a:lnSpc>
            </a:pPr>
            <a:r>
              <a:rPr lang="en-US" sz="2485">
                <a:solidFill>
                  <a:srgbClr val="4B2B19"/>
                </a:solidFill>
                <a:latin typeface="Source Serif Pro Bold"/>
              </a:rPr>
              <a:t>Mengurangi dampak lingkungan negatif dari penggunaan gelas plastik.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57266" y="3413520"/>
            <a:ext cx="2054534" cy="63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1868">
                <a:solidFill>
                  <a:srgbClr val="622C1C"/>
                </a:solidFill>
                <a:latin typeface="Source Serif Pro Bold"/>
              </a:rPr>
              <a:t>25k</a:t>
            </a:r>
          </a:p>
          <a:p>
            <a:pPr algn="ctr">
              <a:lnSpc>
                <a:spcPts val="2615"/>
              </a:lnSpc>
            </a:pPr>
            <a:r>
              <a:rPr lang="en-US" sz="1868">
                <a:solidFill>
                  <a:srgbClr val="622C1C"/>
                </a:solidFill>
                <a:latin typeface="Source Serif Pro Bold"/>
              </a:rPr>
              <a:t>Rp12.400.000/bln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672625" y="3426854"/>
            <a:ext cx="2106741" cy="67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7"/>
              </a:lnSpc>
            </a:pPr>
            <a:r>
              <a:rPr lang="en-US" sz="1962">
                <a:solidFill>
                  <a:srgbClr val="622C1C"/>
                </a:solidFill>
                <a:latin typeface="Source Serif Pro Bold"/>
              </a:rPr>
              <a:t>35k</a:t>
            </a:r>
          </a:p>
          <a:p>
            <a:pPr algn="ctr">
              <a:lnSpc>
                <a:spcPts val="2747"/>
              </a:lnSpc>
            </a:pPr>
            <a:r>
              <a:rPr lang="en-US" sz="1962">
                <a:solidFill>
                  <a:srgbClr val="622C1C"/>
                </a:solidFill>
                <a:latin typeface="Source Serif Pro Bold"/>
              </a:rPr>
              <a:t>Rp17.360.000/bln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83994" y="4460293"/>
            <a:ext cx="686036" cy="40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6"/>
              </a:lnSpc>
            </a:pPr>
            <a:r>
              <a:rPr lang="en-US" sz="2447">
                <a:solidFill>
                  <a:srgbClr val="4B2B19"/>
                </a:solidFill>
                <a:latin typeface="Open Sans Bold"/>
              </a:rPr>
              <a:t>40%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90181" y="5489320"/>
            <a:ext cx="843237" cy="30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1868">
                <a:solidFill>
                  <a:srgbClr val="622C1C"/>
                </a:solidFill>
                <a:latin typeface="Source Serif Pro Bold"/>
              </a:rPr>
              <a:t>5 gr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06104" y="2191490"/>
            <a:ext cx="6069758" cy="79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6"/>
              </a:lnSpc>
            </a:pPr>
            <a:r>
              <a:rPr lang="en-US" sz="2269">
                <a:solidFill>
                  <a:srgbClr val="FFFBF6"/>
                </a:solidFill>
                <a:latin typeface="Source Serif Pro Bold"/>
              </a:rPr>
              <a:t>Meningkatkan revenue</a:t>
            </a:r>
            <a:r>
              <a:rPr lang="en-US" sz="2269">
                <a:solidFill>
                  <a:srgbClr val="FFFBF6"/>
                </a:solidFill>
                <a:latin typeface="Source Serif Pro Bold"/>
              </a:rPr>
              <a:t> sebesar 40% setelah beralih ke gelas organik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18583" y="3343966"/>
            <a:ext cx="5520187" cy="838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4"/>
              </a:lnSpc>
            </a:pPr>
            <a:r>
              <a:rPr lang="en-US" sz="2395">
                <a:solidFill>
                  <a:srgbClr val="FFFBF6"/>
                </a:solidFill>
                <a:latin typeface="Source Serif Pro Bold"/>
              </a:rPr>
              <a:t>Mengurangi timbulan sampah plastik sebesar 29.76 kg/tahun</a:t>
            </a:r>
            <a:r>
              <a:rPr lang="en-US" sz="2395">
                <a:solidFill>
                  <a:srgbClr val="000000"/>
                </a:solidFill>
                <a:latin typeface="Source Serif Pro Bold"/>
              </a:rPr>
              <a:t>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106104" y="4483551"/>
            <a:ext cx="6366112" cy="83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1"/>
              </a:lnSpc>
            </a:pPr>
            <a:r>
              <a:rPr lang="en-US" sz="2400">
                <a:solidFill>
                  <a:srgbClr val="FFFBF6"/>
                </a:solidFill>
                <a:latin typeface="Source Serif Pro Bold"/>
              </a:rPr>
              <a:t>Meminimalisasikan kerugian dari masa simpan gelas organik yang tidak lama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636561" y="7350982"/>
            <a:ext cx="5208508" cy="43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2"/>
              </a:lnSpc>
            </a:pPr>
            <a:r>
              <a:rPr lang="en-US" sz="2558">
                <a:solidFill>
                  <a:srgbClr val="4B2B19"/>
                </a:solidFill>
                <a:latin typeface="Source Serif Pro Bold"/>
              </a:rPr>
              <a:t>Mewujudkan SDGs nomor 12,14,15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643996" y="2026346"/>
            <a:ext cx="6989480" cy="112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5"/>
              </a:lnSpc>
            </a:pPr>
            <a:r>
              <a:rPr lang="en-US" sz="2175">
                <a:solidFill>
                  <a:srgbClr val="4B2B19"/>
                </a:solidFill>
                <a:latin typeface="Source Serif Pro Bold"/>
              </a:rPr>
              <a:t>Mengurangi biaya operasional untuk pembuangan sampah plastik sebesar 2.48 kg x Rp1.200 = Rp2.976/bulan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06104" y="5479795"/>
            <a:ext cx="6366112" cy="39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1"/>
              </a:lnSpc>
            </a:pPr>
            <a:r>
              <a:rPr lang="en-US" sz="2400">
                <a:solidFill>
                  <a:srgbClr val="FFFBF6"/>
                </a:solidFill>
                <a:latin typeface="Source Serif Pro"/>
              </a:rPr>
              <a:t>Penjualan awal = 496 gelas/bulan - 328 gelas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240816" y="5847239"/>
            <a:ext cx="1895585" cy="39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1"/>
              </a:lnSpc>
            </a:pPr>
            <a:r>
              <a:rPr lang="en-US" sz="2400">
                <a:solidFill>
                  <a:srgbClr val="FFFBF6"/>
                </a:solidFill>
                <a:latin typeface="Source Serif Pro"/>
              </a:rPr>
              <a:t> = 168 gelas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066052" y="6401868"/>
            <a:ext cx="6143088" cy="39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1"/>
              </a:lnSpc>
            </a:pPr>
            <a:r>
              <a:rPr lang="en-US" sz="2400">
                <a:solidFill>
                  <a:srgbClr val="FFFBF6"/>
                </a:solidFill>
                <a:latin typeface="Source Serif Pro"/>
              </a:rPr>
              <a:t>Asumsi kerugian = 168 gelas x Rp35.000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436229" y="6767458"/>
            <a:ext cx="3202540" cy="39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</a:pPr>
            <a:r>
              <a:rPr lang="en-US" sz="2400">
                <a:solidFill>
                  <a:srgbClr val="FFFBF6"/>
                </a:solidFill>
                <a:latin typeface="Source Serif Pro Bold"/>
              </a:rPr>
              <a:t> = Rp5.880.000/bulan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35701" y="2779819"/>
          <a:ext cx="7699634" cy="6535862"/>
        </p:xfrm>
        <a:graphic>
          <a:graphicData uri="http://schemas.openxmlformats.org/drawingml/2006/table">
            <a:tbl>
              <a:tblPr/>
              <a:tblGrid>
                <a:gridCol w="2532931"/>
                <a:gridCol w="5166703"/>
              </a:tblGrid>
              <a:tr h="9905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Source Serif Pro Bold"/>
                        </a:rPr>
                        <a:t>Nama Kolom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Source Serif Pro Bold"/>
                        </a:rPr>
                        <a:t>Keterangan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880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ource Serif Pro Bold"/>
                        </a:rPr>
                        <a:t>TransactionNo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ource Serif Pro Bold"/>
                        </a:rPr>
                        <a:t>Pengidentifikasi unit pada tiap transaksi yang dilakukan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5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ource Serif Pro Bold"/>
                        </a:rPr>
                        <a:t>Items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ource Serif Pro Bold"/>
                        </a:rPr>
                        <a:t>Nama barang yang dibeli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5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ource Serif Pro Bold"/>
                        </a:rPr>
                        <a:t>DateTime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ource Serif Pro Bold"/>
                        </a:rPr>
                        <a:t>Tanggal dan waktu dari transaksi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80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ource Serif Pro Bold"/>
                        </a:rPr>
                        <a:t>DayPart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ource Serif Pro Bold"/>
                        </a:rPr>
                        <a:t>Bagian dari  hari ketika transaksi dilakukan (pagi, siang, sore, malam)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80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ource Serif Pro Bold"/>
                        </a:rPr>
                        <a:t>DayType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ource Serif Pro Bold"/>
                        </a:rPr>
                        <a:t>Klasifikasi waktu transaksi dilakukan ( weekday atau weekend 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68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-10471281">
            <a:off x="15604423" y="3833973"/>
            <a:ext cx="5126399" cy="6280428"/>
          </a:xfrm>
          <a:custGeom>
            <a:avLst/>
            <a:gdLst/>
            <a:ahLst/>
            <a:cxnLst/>
            <a:rect r="r" b="b" t="t" l="l"/>
            <a:pathLst>
              <a:path h="6280428" w="5126399">
                <a:moveTo>
                  <a:pt x="0" y="0"/>
                </a:moveTo>
                <a:lnTo>
                  <a:pt x="5126399" y="0"/>
                </a:lnTo>
                <a:lnTo>
                  <a:pt x="5126399" y="6280428"/>
                </a:lnTo>
                <a:lnTo>
                  <a:pt x="0" y="6280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89179" y="4359537"/>
            <a:ext cx="529780" cy="529780"/>
          </a:xfrm>
          <a:custGeom>
            <a:avLst/>
            <a:gdLst/>
            <a:ahLst/>
            <a:cxnLst/>
            <a:rect r="r" b="b" t="t" l="l"/>
            <a:pathLst>
              <a:path h="529780" w="529780">
                <a:moveTo>
                  <a:pt x="0" y="0"/>
                </a:moveTo>
                <a:lnTo>
                  <a:pt x="529781" y="0"/>
                </a:lnTo>
                <a:lnTo>
                  <a:pt x="529781" y="529780"/>
                </a:lnTo>
                <a:lnTo>
                  <a:pt x="0" y="5297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79654" y="5783850"/>
            <a:ext cx="595395" cy="760888"/>
          </a:xfrm>
          <a:custGeom>
            <a:avLst/>
            <a:gdLst/>
            <a:ahLst/>
            <a:cxnLst/>
            <a:rect r="r" b="b" t="t" l="l"/>
            <a:pathLst>
              <a:path h="760888" w="595395">
                <a:moveTo>
                  <a:pt x="0" y="0"/>
                </a:moveTo>
                <a:lnTo>
                  <a:pt x="595395" y="0"/>
                </a:lnTo>
                <a:lnTo>
                  <a:pt x="595395" y="760888"/>
                </a:lnTo>
                <a:lnTo>
                  <a:pt x="0" y="7608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45978" y="7878918"/>
            <a:ext cx="616182" cy="594615"/>
          </a:xfrm>
          <a:custGeom>
            <a:avLst/>
            <a:gdLst/>
            <a:ahLst/>
            <a:cxnLst/>
            <a:rect r="r" b="b" t="t" l="l"/>
            <a:pathLst>
              <a:path h="594615" w="616182">
                <a:moveTo>
                  <a:pt x="0" y="0"/>
                </a:moveTo>
                <a:lnTo>
                  <a:pt x="616182" y="0"/>
                </a:lnTo>
                <a:lnTo>
                  <a:pt x="616182" y="594615"/>
                </a:lnTo>
                <a:lnTo>
                  <a:pt x="0" y="5946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462193" y="6860636"/>
            <a:ext cx="722399" cy="65476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92802" y="9256474"/>
            <a:ext cx="3652200" cy="50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32"/>
              </a:lnSpc>
            </a:pPr>
            <a:r>
              <a:rPr lang="en-US" sz="2400">
                <a:solidFill>
                  <a:srgbClr val="372D1D"/>
                </a:solidFill>
                <a:latin typeface="Poppins"/>
              </a:rPr>
              <a:t>www.greatedu.co.id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36522" y="859027"/>
            <a:ext cx="759167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>
                <a:solidFill>
                  <a:srgbClr val="372D1D"/>
                </a:solidFill>
                <a:latin typeface="Glacial Indifference Bold"/>
              </a:rPr>
              <a:t>DATA UNDERSTANDING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32361" y="2426933"/>
            <a:ext cx="8980533" cy="105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8"/>
              </a:lnSpc>
            </a:pPr>
            <a:r>
              <a:rPr lang="en-US" sz="2539">
                <a:solidFill>
                  <a:srgbClr val="4B2B19"/>
                </a:solidFill>
                <a:latin typeface="Source Serif Pro Bold"/>
                <a:hlinkClick r:id="rId15" tooltip="https://www.kaggle.com/datasets/akashdeepkuila/bakery"/>
              </a:rPr>
              <a:t>Kaggle</a:t>
            </a:r>
            <a:r>
              <a:rPr lang="en-US" sz="2539">
                <a:solidFill>
                  <a:srgbClr val="504C44"/>
                </a:solidFill>
                <a:latin typeface="Source Serif Pro Bold"/>
              </a:rPr>
              <a:t> : Data Transaksi Penjualan </a:t>
            </a:r>
          </a:p>
          <a:p>
            <a:pPr>
              <a:lnSpc>
                <a:spcPts val="4368"/>
              </a:lnSpc>
            </a:pPr>
            <a:r>
              <a:rPr lang="en-US" sz="2539">
                <a:solidFill>
                  <a:srgbClr val="504C44"/>
                </a:solidFill>
                <a:latin typeface="Source Serif Pro Bold"/>
              </a:rPr>
              <a:t>https://www.kaggle.com/datasets/akashdeepkuila/bakery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66655" y="4169037"/>
            <a:ext cx="6992645" cy="1494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0"/>
              </a:lnSpc>
            </a:pPr>
            <a:r>
              <a:rPr lang="en-US" sz="2703">
                <a:solidFill>
                  <a:srgbClr val="E20613"/>
                </a:solidFill>
                <a:latin typeface="Source Serif Pro Bold"/>
              </a:rPr>
              <a:t>Kolom baru</a:t>
            </a:r>
            <a:r>
              <a:rPr lang="en-US" sz="2703">
                <a:solidFill>
                  <a:srgbClr val="504C44"/>
                </a:solidFill>
                <a:latin typeface="Source Serif Pro Bold"/>
              </a:rPr>
              <a:t> : </a:t>
            </a:r>
            <a:r>
              <a:rPr lang="en-US" sz="2703">
                <a:solidFill>
                  <a:srgbClr val="504C44"/>
                </a:solidFill>
                <a:latin typeface="Source Serif Pro"/>
              </a:rPr>
              <a:t>Category (Food, Drink, and Accessories), Sales (Quantity berdasarkan Items, DayPart, dan DayType)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33129" y="5912881"/>
            <a:ext cx="6077292" cy="455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5"/>
              </a:lnSpc>
            </a:pPr>
            <a:r>
              <a:rPr lang="en-US" sz="2703">
                <a:solidFill>
                  <a:srgbClr val="E20613"/>
                </a:solidFill>
                <a:latin typeface="Source Serif Pro Bold"/>
              </a:rPr>
              <a:t>Filter </a:t>
            </a:r>
            <a:r>
              <a:rPr lang="en-US" sz="2703">
                <a:solidFill>
                  <a:srgbClr val="504C44"/>
                </a:solidFill>
                <a:latin typeface="Source Serif Pro Bold"/>
              </a:rPr>
              <a:t>: </a:t>
            </a:r>
            <a:r>
              <a:rPr lang="en-US" sz="2703">
                <a:solidFill>
                  <a:srgbClr val="504C44"/>
                </a:solidFill>
                <a:latin typeface="Source Serif Pro"/>
              </a:rPr>
              <a:t>Transaksi penjualan minuman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52243" y="6963553"/>
            <a:ext cx="4931926" cy="46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6"/>
              </a:lnSpc>
            </a:pPr>
            <a:r>
              <a:rPr lang="en-US" sz="2769">
                <a:solidFill>
                  <a:srgbClr val="E20613"/>
                </a:solidFill>
                <a:latin typeface="Source Serif Pro Bold"/>
              </a:rPr>
              <a:t>Dataset</a:t>
            </a:r>
            <a:r>
              <a:rPr lang="en-US" sz="2769">
                <a:solidFill>
                  <a:srgbClr val="504C44"/>
                </a:solidFill>
                <a:latin typeface="Source Serif Pro Bold"/>
              </a:rPr>
              <a:t> : </a:t>
            </a:r>
            <a:r>
              <a:rPr lang="en-US" sz="2769">
                <a:solidFill>
                  <a:srgbClr val="504C44"/>
                </a:solidFill>
                <a:latin typeface="Source Serif Pro"/>
              </a:rPr>
              <a:t>20.507 baris x 5 kolom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52243" y="7788570"/>
            <a:ext cx="6143766" cy="89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70"/>
              </a:lnSpc>
            </a:pPr>
            <a:r>
              <a:rPr lang="en-US" sz="2621">
                <a:solidFill>
                  <a:srgbClr val="E20613"/>
                </a:solidFill>
                <a:latin typeface="Source Serif Pro Bold"/>
              </a:rPr>
              <a:t>Periode waktu</a:t>
            </a:r>
            <a:r>
              <a:rPr lang="en-US" sz="2621">
                <a:solidFill>
                  <a:srgbClr val="504C44"/>
                </a:solidFill>
                <a:latin typeface="Source Serif Pro Bold"/>
              </a:rPr>
              <a:t> : </a:t>
            </a:r>
            <a:r>
              <a:rPr lang="en-US" sz="2621">
                <a:solidFill>
                  <a:srgbClr val="504C44"/>
                </a:solidFill>
                <a:latin typeface="Source Serif Pro"/>
              </a:rPr>
              <a:t>11 Januari 2016 sampai 3 Desember 2017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471281">
            <a:off x="15604423" y="3833973"/>
            <a:ext cx="5126399" cy="6280428"/>
          </a:xfrm>
          <a:custGeom>
            <a:avLst/>
            <a:gdLst/>
            <a:ahLst/>
            <a:cxnLst/>
            <a:rect r="r" b="b" t="t" l="l"/>
            <a:pathLst>
              <a:path h="6280428" w="5126399">
                <a:moveTo>
                  <a:pt x="0" y="0"/>
                </a:moveTo>
                <a:lnTo>
                  <a:pt x="5126399" y="0"/>
                </a:lnTo>
                <a:lnTo>
                  <a:pt x="5126399" y="6280428"/>
                </a:lnTo>
                <a:lnTo>
                  <a:pt x="0" y="6280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69939" y="1215600"/>
            <a:ext cx="712633" cy="951401"/>
          </a:xfrm>
          <a:custGeom>
            <a:avLst/>
            <a:gdLst/>
            <a:ahLst/>
            <a:cxnLst/>
            <a:rect r="r" b="b" t="t" l="l"/>
            <a:pathLst>
              <a:path h="951401" w="712633">
                <a:moveTo>
                  <a:pt x="0" y="0"/>
                </a:moveTo>
                <a:lnTo>
                  <a:pt x="712633" y="0"/>
                </a:lnTo>
                <a:lnTo>
                  <a:pt x="712633" y="951402"/>
                </a:lnTo>
                <a:lnTo>
                  <a:pt x="0" y="9514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18412" y="1272697"/>
            <a:ext cx="894304" cy="894304"/>
          </a:xfrm>
          <a:custGeom>
            <a:avLst/>
            <a:gdLst/>
            <a:ahLst/>
            <a:cxnLst/>
            <a:rect r="r" b="b" t="t" l="l"/>
            <a:pathLst>
              <a:path h="894304" w="894304">
                <a:moveTo>
                  <a:pt x="0" y="0"/>
                </a:moveTo>
                <a:lnTo>
                  <a:pt x="894304" y="0"/>
                </a:lnTo>
                <a:lnTo>
                  <a:pt x="894304" y="894305"/>
                </a:lnTo>
                <a:lnTo>
                  <a:pt x="0" y="8943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34677" y="1254357"/>
            <a:ext cx="930985" cy="930985"/>
          </a:xfrm>
          <a:custGeom>
            <a:avLst/>
            <a:gdLst/>
            <a:ahLst/>
            <a:cxnLst/>
            <a:rect r="r" b="b" t="t" l="l"/>
            <a:pathLst>
              <a:path h="930985" w="930985">
                <a:moveTo>
                  <a:pt x="0" y="0"/>
                </a:moveTo>
                <a:lnTo>
                  <a:pt x="930985" y="0"/>
                </a:lnTo>
                <a:lnTo>
                  <a:pt x="930985" y="930985"/>
                </a:lnTo>
                <a:lnTo>
                  <a:pt x="0" y="9309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39795" y="1326783"/>
            <a:ext cx="786133" cy="786133"/>
          </a:xfrm>
          <a:custGeom>
            <a:avLst/>
            <a:gdLst/>
            <a:ahLst/>
            <a:cxnLst/>
            <a:rect r="r" b="b" t="t" l="l"/>
            <a:pathLst>
              <a:path h="786133" w="786133">
                <a:moveTo>
                  <a:pt x="0" y="0"/>
                </a:moveTo>
                <a:lnTo>
                  <a:pt x="786133" y="0"/>
                </a:lnTo>
                <a:lnTo>
                  <a:pt x="786133" y="786133"/>
                </a:lnTo>
                <a:lnTo>
                  <a:pt x="0" y="7861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83151" y="1215600"/>
            <a:ext cx="1404960" cy="1036446"/>
          </a:xfrm>
          <a:custGeom>
            <a:avLst/>
            <a:gdLst/>
            <a:ahLst/>
            <a:cxnLst/>
            <a:rect r="r" b="b" t="t" l="l"/>
            <a:pathLst>
              <a:path h="1036446" w="1404960">
                <a:moveTo>
                  <a:pt x="0" y="0"/>
                </a:moveTo>
                <a:lnTo>
                  <a:pt x="1404959" y="0"/>
                </a:lnTo>
                <a:lnTo>
                  <a:pt x="1404959" y="1036446"/>
                </a:lnTo>
                <a:lnTo>
                  <a:pt x="0" y="10364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2089" t="-64719" r="-36947" b="-6442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45333" y="1253578"/>
            <a:ext cx="945316" cy="931764"/>
          </a:xfrm>
          <a:custGeom>
            <a:avLst/>
            <a:gdLst/>
            <a:ahLst/>
            <a:cxnLst/>
            <a:rect r="r" b="b" t="t" l="l"/>
            <a:pathLst>
              <a:path h="931764" w="945316">
                <a:moveTo>
                  <a:pt x="0" y="0"/>
                </a:moveTo>
                <a:lnTo>
                  <a:pt x="945317" y="0"/>
                </a:lnTo>
                <a:lnTo>
                  <a:pt x="945317" y="931764"/>
                </a:lnTo>
                <a:lnTo>
                  <a:pt x="0" y="9317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59331" y="2544260"/>
            <a:ext cx="4470402" cy="1419984"/>
            <a:chOff x="0" y="0"/>
            <a:chExt cx="5960536" cy="189331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960536" cy="1893313"/>
              <a:chOff x="0" y="0"/>
              <a:chExt cx="812800" cy="25817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258179"/>
              </a:xfrm>
              <a:custGeom>
                <a:avLst/>
                <a:gdLst/>
                <a:ahLst/>
                <a:cxnLst/>
                <a:rect r="r" b="b" t="t" l="l"/>
                <a:pathLst>
                  <a:path h="258179" w="812800">
                    <a:moveTo>
                      <a:pt x="22514" y="0"/>
                    </a:moveTo>
                    <a:lnTo>
                      <a:pt x="790286" y="0"/>
                    </a:lnTo>
                    <a:cubicBezTo>
                      <a:pt x="802720" y="0"/>
                      <a:pt x="812800" y="10080"/>
                      <a:pt x="812800" y="22514"/>
                    </a:cubicBezTo>
                    <a:lnTo>
                      <a:pt x="812800" y="235665"/>
                    </a:lnTo>
                    <a:cubicBezTo>
                      <a:pt x="812800" y="248099"/>
                      <a:pt x="802720" y="258179"/>
                      <a:pt x="790286" y="258179"/>
                    </a:cubicBezTo>
                    <a:lnTo>
                      <a:pt x="22514" y="258179"/>
                    </a:lnTo>
                    <a:cubicBezTo>
                      <a:pt x="10080" y="258179"/>
                      <a:pt x="0" y="248099"/>
                      <a:pt x="0" y="235665"/>
                    </a:cubicBezTo>
                    <a:lnTo>
                      <a:pt x="0" y="22514"/>
                    </a:lnTo>
                    <a:cubicBezTo>
                      <a:pt x="0" y="10080"/>
                      <a:pt x="10080" y="0"/>
                      <a:pt x="22514" y="0"/>
                    </a:cubicBezTo>
                    <a:close/>
                  </a:path>
                </a:pathLst>
              </a:custGeom>
              <a:solidFill>
                <a:srgbClr val="F1EDE9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812800" cy="3058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826800" y="860977"/>
              <a:ext cx="4470114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0">
              <a:off x="164123" y="220261"/>
              <a:ext cx="554302" cy="554302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07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39323" y="1115541"/>
              <a:ext cx="5579953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  <a:hlinkClick r:id="rId15" tooltip="https://www.kaggle.com/datasets/akashdeepkuila/bakery"/>
                </a:rPr>
                <a:t>Kaggle</a:t>
              </a:r>
              <a:r>
                <a:rPr lang="en-US" sz="2100">
                  <a:solidFill>
                    <a:srgbClr val="504C44"/>
                  </a:solidFill>
                  <a:latin typeface="Inter"/>
                </a:rPr>
                <a:t> (csv)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08538" y="172636"/>
              <a:ext cx="269017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04C44"/>
                  </a:solidFill>
                  <a:latin typeface="Inter"/>
                </a:rPr>
                <a:t>Load Data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078119" y="2453116"/>
            <a:ext cx="6410778" cy="3752366"/>
            <a:chOff x="0" y="0"/>
            <a:chExt cx="8547704" cy="500315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8547704" cy="5003155"/>
              <a:chOff x="0" y="0"/>
              <a:chExt cx="985468" cy="57681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985468" cy="576815"/>
              </a:xfrm>
              <a:custGeom>
                <a:avLst/>
                <a:gdLst/>
                <a:ahLst/>
                <a:cxnLst/>
                <a:rect r="r" b="b" t="t" l="l"/>
                <a:pathLst>
                  <a:path h="576815" w="985468">
                    <a:moveTo>
                      <a:pt x="15699" y="0"/>
                    </a:moveTo>
                    <a:lnTo>
                      <a:pt x="969768" y="0"/>
                    </a:lnTo>
                    <a:cubicBezTo>
                      <a:pt x="973932" y="0"/>
                      <a:pt x="977925" y="1654"/>
                      <a:pt x="980869" y="4598"/>
                    </a:cubicBezTo>
                    <a:cubicBezTo>
                      <a:pt x="983814" y="7542"/>
                      <a:pt x="985468" y="11536"/>
                      <a:pt x="985468" y="15699"/>
                    </a:cubicBezTo>
                    <a:lnTo>
                      <a:pt x="985468" y="561116"/>
                    </a:lnTo>
                    <a:cubicBezTo>
                      <a:pt x="985468" y="565280"/>
                      <a:pt x="983814" y="569273"/>
                      <a:pt x="980869" y="572217"/>
                    </a:cubicBezTo>
                    <a:cubicBezTo>
                      <a:pt x="977925" y="575161"/>
                      <a:pt x="973932" y="576815"/>
                      <a:pt x="969768" y="576815"/>
                    </a:cubicBezTo>
                    <a:lnTo>
                      <a:pt x="15699" y="576815"/>
                    </a:lnTo>
                    <a:cubicBezTo>
                      <a:pt x="11536" y="576815"/>
                      <a:pt x="7542" y="575161"/>
                      <a:pt x="4598" y="572217"/>
                    </a:cubicBezTo>
                    <a:cubicBezTo>
                      <a:pt x="1654" y="569273"/>
                      <a:pt x="0" y="565280"/>
                      <a:pt x="0" y="561116"/>
                    </a:cubicBezTo>
                    <a:lnTo>
                      <a:pt x="0" y="15699"/>
                    </a:lnTo>
                    <a:cubicBezTo>
                      <a:pt x="0" y="11536"/>
                      <a:pt x="1654" y="7542"/>
                      <a:pt x="4598" y="4598"/>
                    </a:cubicBezTo>
                    <a:cubicBezTo>
                      <a:pt x="7542" y="1654"/>
                      <a:pt x="11536" y="0"/>
                      <a:pt x="15699" y="0"/>
                    </a:cubicBezTo>
                    <a:close/>
                  </a:path>
                </a:pathLst>
              </a:custGeom>
              <a:solidFill>
                <a:srgbClr val="F1EDE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985468" cy="624440"/>
              </a:xfrm>
              <a:prstGeom prst="rect">
                <a:avLst/>
              </a:prstGeom>
            </p:spPr>
            <p:txBody>
              <a:bodyPr anchor="ctr" rtlCol="false" tIns="50563" lIns="50563" bIns="50563" rIns="50563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977755" y="914906"/>
              <a:ext cx="6621496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8" id="28"/>
            <p:cNvGrpSpPr/>
            <p:nvPr/>
          </p:nvGrpSpPr>
          <p:grpSpPr>
            <a:xfrm rot="0">
              <a:off x="163358" y="219234"/>
              <a:ext cx="551717" cy="551717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anchor="ctr" rtlCol="false" tIns="50563" lIns="50563" bIns="50563" rIns="50563"/>
              <a:lstStyle/>
              <a:p>
                <a:pPr algn="ctr">
                  <a:lnSpc>
                    <a:spcPts val="2307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64789" y="1328149"/>
              <a:ext cx="7979620" cy="3443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Transformasi data </a:t>
              </a:r>
              <a:r>
                <a:rPr lang="en-US" sz="2100">
                  <a:solidFill>
                    <a:srgbClr val="504C44"/>
                  </a:solidFill>
                  <a:latin typeface="Inter"/>
                </a:rPr>
                <a:t>: kolom Date &amp; Time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Hapus kolom : DateTime 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Konversi tipe data : Object ke Datetime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Missing values : -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Data duplikat : drop/hapus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Tambah kolom Category dan Sales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Outlier : Z-Score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977755" y="212896"/>
              <a:ext cx="67633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504C44"/>
                  </a:solidFill>
                  <a:latin typeface="Inter"/>
                </a:rPr>
                <a:t>Data Preprocessing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494662" y="6576620"/>
            <a:ext cx="6084596" cy="2879593"/>
            <a:chOff x="0" y="0"/>
            <a:chExt cx="1106290" cy="52356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06290" cy="523562"/>
            </a:xfrm>
            <a:custGeom>
              <a:avLst/>
              <a:gdLst/>
              <a:ahLst/>
              <a:cxnLst/>
              <a:rect r="r" b="b" t="t" l="l"/>
              <a:pathLst>
                <a:path h="523562" w="1106290">
                  <a:moveTo>
                    <a:pt x="16541" y="0"/>
                  </a:moveTo>
                  <a:lnTo>
                    <a:pt x="1089749" y="0"/>
                  </a:lnTo>
                  <a:cubicBezTo>
                    <a:pt x="1094136" y="0"/>
                    <a:pt x="1098343" y="1743"/>
                    <a:pt x="1101445" y="4845"/>
                  </a:cubicBezTo>
                  <a:cubicBezTo>
                    <a:pt x="1104547" y="7947"/>
                    <a:pt x="1106290" y="12154"/>
                    <a:pt x="1106290" y="16541"/>
                  </a:cubicBezTo>
                  <a:lnTo>
                    <a:pt x="1106290" y="507021"/>
                  </a:lnTo>
                  <a:cubicBezTo>
                    <a:pt x="1106290" y="511408"/>
                    <a:pt x="1104547" y="515615"/>
                    <a:pt x="1101445" y="518717"/>
                  </a:cubicBezTo>
                  <a:cubicBezTo>
                    <a:pt x="1098343" y="521819"/>
                    <a:pt x="1094136" y="523562"/>
                    <a:pt x="1089749" y="523562"/>
                  </a:cubicBezTo>
                  <a:lnTo>
                    <a:pt x="16541" y="523562"/>
                  </a:lnTo>
                  <a:cubicBezTo>
                    <a:pt x="12154" y="523562"/>
                    <a:pt x="7947" y="521819"/>
                    <a:pt x="4845" y="518717"/>
                  </a:cubicBezTo>
                  <a:cubicBezTo>
                    <a:pt x="1743" y="515615"/>
                    <a:pt x="0" y="511408"/>
                    <a:pt x="0" y="507021"/>
                  </a:cubicBezTo>
                  <a:lnTo>
                    <a:pt x="0" y="16541"/>
                  </a:lnTo>
                  <a:cubicBezTo>
                    <a:pt x="0" y="12154"/>
                    <a:pt x="1743" y="7947"/>
                    <a:pt x="4845" y="4845"/>
                  </a:cubicBezTo>
                  <a:cubicBezTo>
                    <a:pt x="7947" y="1743"/>
                    <a:pt x="12154" y="0"/>
                    <a:pt x="16541" y="0"/>
                  </a:cubicBezTo>
                  <a:close/>
                </a:path>
              </a:pathLst>
            </a:custGeom>
            <a:solidFill>
              <a:srgbClr val="F1EDE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106290" cy="571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1114762" y="7222353"/>
            <a:ext cx="493583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10617754" y="6741816"/>
            <a:ext cx="415727" cy="415727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599154" y="7401369"/>
            <a:ext cx="5766826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504C44"/>
                </a:solidFill>
                <a:latin typeface="Inter"/>
              </a:rPr>
              <a:t>Penentuan target dan fitur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504C44"/>
                </a:solidFill>
                <a:latin typeface="Inter"/>
              </a:rPr>
              <a:t>Split data train dan data test (80:20)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504C44"/>
                </a:solidFill>
                <a:latin typeface="Inter"/>
              </a:rPr>
              <a:t>Analisis Regresi dengan model XGBoost, ARIMA, Random Forest, Polynomial Regression, dan LSTM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114654" y="6694191"/>
            <a:ext cx="525132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504C44"/>
                </a:solidFill>
                <a:latin typeface="Inter"/>
              </a:rPr>
              <a:t>Modelling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3502201" y="2541320"/>
            <a:ext cx="4470402" cy="2839230"/>
            <a:chOff x="0" y="0"/>
            <a:chExt cx="5960536" cy="3785640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5960536" cy="3785640"/>
              <a:chOff x="0" y="0"/>
              <a:chExt cx="812800" cy="516223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516223"/>
              </a:xfrm>
              <a:custGeom>
                <a:avLst/>
                <a:gdLst/>
                <a:ahLst/>
                <a:cxnLst/>
                <a:rect r="r" b="b" t="t" l="l"/>
                <a:pathLst>
                  <a:path h="516223" w="812800">
                    <a:moveTo>
                      <a:pt x="22514" y="0"/>
                    </a:moveTo>
                    <a:lnTo>
                      <a:pt x="790286" y="0"/>
                    </a:lnTo>
                    <a:cubicBezTo>
                      <a:pt x="802720" y="0"/>
                      <a:pt x="812800" y="10080"/>
                      <a:pt x="812800" y="22514"/>
                    </a:cubicBezTo>
                    <a:lnTo>
                      <a:pt x="812800" y="493710"/>
                    </a:lnTo>
                    <a:cubicBezTo>
                      <a:pt x="812800" y="506144"/>
                      <a:pt x="802720" y="516223"/>
                      <a:pt x="790286" y="516223"/>
                    </a:cubicBezTo>
                    <a:lnTo>
                      <a:pt x="22514" y="516223"/>
                    </a:lnTo>
                    <a:cubicBezTo>
                      <a:pt x="10080" y="516223"/>
                      <a:pt x="0" y="506144"/>
                      <a:pt x="0" y="493710"/>
                    </a:cubicBezTo>
                    <a:lnTo>
                      <a:pt x="0" y="22514"/>
                    </a:lnTo>
                    <a:cubicBezTo>
                      <a:pt x="0" y="10080"/>
                      <a:pt x="10080" y="0"/>
                      <a:pt x="22514" y="0"/>
                    </a:cubicBezTo>
                    <a:close/>
                  </a:path>
                </a:pathLst>
              </a:custGeom>
              <a:solidFill>
                <a:srgbClr val="F1EDE9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812800" cy="5638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826800" y="860977"/>
              <a:ext cx="4470114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7" id="47"/>
            <p:cNvGrpSpPr/>
            <p:nvPr/>
          </p:nvGrpSpPr>
          <p:grpSpPr>
            <a:xfrm rot="0">
              <a:off x="164123" y="220261"/>
              <a:ext cx="554302" cy="554302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07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139323" y="1115541"/>
              <a:ext cx="5645555" cy="2452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Distribusi : QQ-Plot distribusi normalitas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Korelasi antar variabel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Feature Engineering : encoding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826656" y="172636"/>
              <a:ext cx="447040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04C44"/>
                  </a:solidFill>
                  <a:latin typeface="Inter"/>
                </a:rPr>
                <a:t>EDA</a:t>
              </a: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5145155" y="3104112"/>
            <a:ext cx="617543" cy="300280"/>
          </a:xfrm>
          <a:custGeom>
            <a:avLst/>
            <a:gdLst/>
            <a:ahLst/>
            <a:cxnLst/>
            <a:rect r="r" b="b" t="t" l="l"/>
            <a:pathLst>
              <a:path h="300280" w="617543">
                <a:moveTo>
                  <a:pt x="0" y="0"/>
                </a:moveTo>
                <a:lnTo>
                  <a:pt x="617543" y="0"/>
                </a:lnTo>
                <a:lnTo>
                  <a:pt x="617543" y="300281"/>
                </a:lnTo>
                <a:lnTo>
                  <a:pt x="0" y="3002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true" flipV="true" rot="-10800000">
            <a:off x="12672802" y="3104112"/>
            <a:ext cx="617543" cy="300280"/>
          </a:xfrm>
          <a:custGeom>
            <a:avLst/>
            <a:gdLst/>
            <a:ahLst/>
            <a:cxnLst/>
            <a:rect r="r" b="b" t="t" l="l"/>
            <a:pathLst>
              <a:path h="300280" w="617543">
                <a:moveTo>
                  <a:pt x="617543" y="300281"/>
                </a:moveTo>
                <a:lnTo>
                  <a:pt x="0" y="300281"/>
                </a:lnTo>
                <a:lnTo>
                  <a:pt x="0" y="0"/>
                </a:lnTo>
                <a:lnTo>
                  <a:pt x="617543" y="0"/>
                </a:lnTo>
                <a:lnTo>
                  <a:pt x="617543" y="300281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4445347" y="7153345"/>
            <a:ext cx="4470402" cy="1726145"/>
            <a:chOff x="0" y="0"/>
            <a:chExt cx="5960536" cy="2301526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5960536" cy="2301526"/>
              <a:chOff x="0" y="0"/>
              <a:chExt cx="812800" cy="313844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313844"/>
              </a:xfrm>
              <a:custGeom>
                <a:avLst/>
                <a:gdLst/>
                <a:ahLst/>
                <a:cxnLst/>
                <a:rect r="r" b="b" t="t" l="l"/>
                <a:pathLst>
                  <a:path h="313844" w="812800">
                    <a:moveTo>
                      <a:pt x="22514" y="0"/>
                    </a:moveTo>
                    <a:lnTo>
                      <a:pt x="790286" y="0"/>
                    </a:lnTo>
                    <a:cubicBezTo>
                      <a:pt x="802720" y="0"/>
                      <a:pt x="812800" y="10080"/>
                      <a:pt x="812800" y="22514"/>
                    </a:cubicBezTo>
                    <a:lnTo>
                      <a:pt x="812800" y="291331"/>
                    </a:lnTo>
                    <a:cubicBezTo>
                      <a:pt x="812800" y="303765"/>
                      <a:pt x="802720" y="313844"/>
                      <a:pt x="790286" y="313844"/>
                    </a:cubicBezTo>
                    <a:lnTo>
                      <a:pt x="22514" y="313844"/>
                    </a:lnTo>
                    <a:cubicBezTo>
                      <a:pt x="10080" y="313844"/>
                      <a:pt x="0" y="303765"/>
                      <a:pt x="0" y="291331"/>
                    </a:cubicBezTo>
                    <a:lnTo>
                      <a:pt x="0" y="22514"/>
                    </a:lnTo>
                    <a:cubicBezTo>
                      <a:pt x="0" y="10080"/>
                      <a:pt x="10080" y="0"/>
                      <a:pt x="22514" y="0"/>
                    </a:cubicBezTo>
                    <a:close/>
                  </a:path>
                </a:pathLst>
              </a:custGeom>
              <a:solidFill>
                <a:srgbClr val="F1EDE9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812800" cy="3614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AutoShape 58" id="58"/>
            <p:cNvSpPr/>
            <p:nvPr/>
          </p:nvSpPr>
          <p:spPr>
            <a:xfrm>
              <a:off x="826800" y="860977"/>
              <a:ext cx="4470114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9" id="59"/>
            <p:cNvGrpSpPr/>
            <p:nvPr/>
          </p:nvGrpSpPr>
          <p:grpSpPr>
            <a:xfrm rot="0">
              <a:off x="164123" y="220261"/>
              <a:ext cx="554302" cy="554302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07"/>
                  </a:lnSpc>
                </a:pPr>
              </a:p>
            </p:txBody>
          </p:sp>
        </p:grpSp>
        <p:sp>
          <p:nvSpPr>
            <p:cNvPr name="TextBox 62" id="62"/>
            <p:cNvSpPr txBox="true"/>
            <p:nvPr/>
          </p:nvSpPr>
          <p:spPr>
            <a:xfrm rot="0">
              <a:off x="139323" y="1115541"/>
              <a:ext cx="564555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Metrik evaluasi dengan RMSE dan R-Square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826656" y="172636"/>
              <a:ext cx="447040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04C44"/>
                  </a:solidFill>
                  <a:latin typeface="Inter"/>
                </a:rPr>
                <a:t>Evaluasi</a:t>
              </a:r>
            </a:p>
          </p:txBody>
        </p:sp>
      </p:grpSp>
      <p:sp>
        <p:nvSpPr>
          <p:cNvPr name="Freeform 64" id="64"/>
          <p:cNvSpPr/>
          <p:nvPr/>
        </p:nvSpPr>
        <p:spPr>
          <a:xfrm flipH="true" flipV="true" rot="-110146">
            <a:off x="9396217" y="8026231"/>
            <a:ext cx="617543" cy="300280"/>
          </a:xfrm>
          <a:custGeom>
            <a:avLst/>
            <a:gdLst/>
            <a:ahLst/>
            <a:cxnLst/>
            <a:rect r="r" b="b" t="t" l="l"/>
            <a:pathLst>
              <a:path h="300280" w="617543">
                <a:moveTo>
                  <a:pt x="617543" y="300281"/>
                </a:moveTo>
                <a:lnTo>
                  <a:pt x="0" y="300281"/>
                </a:lnTo>
                <a:lnTo>
                  <a:pt x="0" y="0"/>
                </a:lnTo>
                <a:lnTo>
                  <a:pt x="617543" y="0"/>
                </a:lnTo>
                <a:lnTo>
                  <a:pt x="617543" y="300281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-110146">
            <a:off x="9396217" y="7546368"/>
            <a:ext cx="617543" cy="300280"/>
          </a:xfrm>
          <a:custGeom>
            <a:avLst/>
            <a:gdLst/>
            <a:ahLst/>
            <a:cxnLst/>
            <a:rect r="r" b="b" t="t" l="l"/>
            <a:pathLst>
              <a:path h="300280" w="617543">
                <a:moveTo>
                  <a:pt x="0" y="0"/>
                </a:moveTo>
                <a:lnTo>
                  <a:pt x="617543" y="0"/>
                </a:lnTo>
                <a:lnTo>
                  <a:pt x="617543" y="300280"/>
                </a:lnTo>
                <a:lnTo>
                  <a:pt x="0" y="3002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true" flipV="false" rot="-2973016">
            <a:off x="14736710" y="5738279"/>
            <a:ext cx="968490" cy="480613"/>
          </a:xfrm>
          <a:custGeom>
            <a:avLst/>
            <a:gdLst/>
            <a:ahLst/>
            <a:cxnLst/>
            <a:rect r="r" b="b" t="t" l="l"/>
            <a:pathLst>
              <a:path h="480613" w="968490">
                <a:moveTo>
                  <a:pt x="968490" y="0"/>
                </a:moveTo>
                <a:lnTo>
                  <a:pt x="0" y="0"/>
                </a:lnTo>
                <a:lnTo>
                  <a:pt x="0" y="480613"/>
                </a:lnTo>
                <a:lnTo>
                  <a:pt x="968490" y="480613"/>
                </a:lnTo>
                <a:lnTo>
                  <a:pt x="96849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028700" y="1215600"/>
            <a:ext cx="759167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372D1D"/>
                </a:solidFill>
                <a:latin typeface="Glacial Indifference Bold"/>
              </a:rPr>
              <a:t>DATA PREPARATION</a:t>
            </a:r>
          </a:p>
        </p:txBody>
      </p:sp>
      <p:grpSp>
        <p:nvGrpSpPr>
          <p:cNvPr name="Group 71" id="71"/>
          <p:cNvGrpSpPr/>
          <p:nvPr/>
        </p:nvGrpSpPr>
        <p:grpSpPr>
          <a:xfrm rot="0">
            <a:off x="359331" y="4530753"/>
            <a:ext cx="4470402" cy="2097620"/>
            <a:chOff x="0" y="0"/>
            <a:chExt cx="5960536" cy="2796826"/>
          </a:xfrm>
        </p:grpSpPr>
        <p:grpSp>
          <p:nvGrpSpPr>
            <p:cNvPr name="Group 72" id="72"/>
            <p:cNvGrpSpPr/>
            <p:nvPr/>
          </p:nvGrpSpPr>
          <p:grpSpPr>
            <a:xfrm rot="0">
              <a:off x="0" y="0"/>
              <a:ext cx="5960536" cy="2796826"/>
              <a:chOff x="0" y="0"/>
              <a:chExt cx="812800" cy="381385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381385"/>
              </a:xfrm>
              <a:custGeom>
                <a:avLst/>
                <a:gdLst/>
                <a:ahLst/>
                <a:cxnLst/>
                <a:rect r="r" b="b" t="t" l="l"/>
                <a:pathLst>
                  <a:path h="381385" w="812800">
                    <a:moveTo>
                      <a:pt x="22514" y="0"/>
                    </a:moveTo>
                    <a:lnTo>
                      <a:pt x="790286" y="0"/>
                    </a:lnTo>
                    <a:cubicBezTo>
                      <a:pt x="802720" y="0"/>
                      <a:pt x="812800" y="10080"/>
                      <a:pt x="812800" y="22514"/>
                    </a:cubicBezTo>
                    <a:lnTo>
                      <a:pt x="812800" y="358872"/>
                    </a:lnTo>
                    <a:cubicBezTo>
                      <a:pt x="812800" y="371305"/>
                      <a:pt x="802720" y="381385"/>
                      <a:pt x="790286" y="381385"/>
                    </a:cubicBezTo>
                    <a:lnTo>
                      <a:pt x="22514" y="381385"/>
                    </a:lnTo>
                    <a:cubicBezTo>
                      <a:pt x="10080" y="381385"/>
                      <a:pt x="0" y="371305"/>
                      <a:pt x="0" y="358872"/>
                    </a:cubicBezTo>
                    <a:lnTo>
                      <a:pt x="0" y="22514"/>
                    </a:lnTo>
                    <a:cubicBezTo>
                      <a:pt x="0" y="10080"/>
                      <a:pt x="10080" y="0"/>
                      <a:pt x="22514" y="0"/>
                    </a:cubicBezTo>
                    <a:close/>
                  </a:path>
                </a:pathLst>
              </a:custGeom>
              <a:solidFill>
                <a:srgbClr val="F1EDE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47625"/>
                <a:ext cx="812800" cy="4290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AutoShape 75" id="75"/>
            <p:cNvSpPr/>
            <p:nvPr/>
          </p:nvSpPr>
          <p:spPr>
            <a:xfrm>
              <a:off x="826800" y="860977"/>
              <a:ext cx="4470114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6" id="76"/>
            <p:cNvGrpSpPr/>
            <p:nvPr/>
          </p:nvGrpSpPr>
          <p:grpSpPr>
            <a:xfrm rot="0">
              <a:off x="164123" y="220261"/>
              <a:ext cx="554302" cy="554302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190500" y="142875"/>
                <a:ext cx="431800" cy="479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07"/>
                  </a:lnSpc>
                </a:pPr>
              </a:p>
            </p:txBody>
          </p:sp>
        </p:grpSp>
        <p:sp>
          <p:nvSpPr>
            <p:cNvPr name="TextBox 79" id="79"/>
            <p:cNvSpPr txBox="true"/>
            <p:nvPr/>
          </p:nvSpPr>
          <p:spPr>
            <a:xfrm rot="0">
              <a:off x="139323" y="1115541"/>
              <a:ext cx="5645555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04C44"/>
                  </a:solidFill>
                  <a:latin typeface="Inter"/>
                </a:rPr>
                <a:t>Memastikan model sudah baik dan pemantauan antara data fakta dan prediksi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826656" y="172636"/>
              <a:ext cx="447040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04C44"/>
                  </a:solidFill>
                  <a:latin typeface="Inter"/>
                </a:rPr>
                <a:t>Monitoring</a:t>
              </a:r>
            </a:p>
          </p:txBody>
        </p:sp>
      </p:grpSp>
      <p:sp>
        <p:nvSpPr>
          <p:cNvPr name="Freeform 81" id="81"/>
          <p:cNvSpPr/>
          <p:nvPr/>
        </p:nvSpPr>
        <p:spPr>
          <a:xfrm flipH="true" flipV="false" rot="3117177">
            <a:off x="2406857" y="7277961"/>
            <a:ext cx="1686837" cy="837093"/>
          </a:xfrm>
          <a:custGeom>
            <a:avLst/>
            <a:gdLst/>
            <a:ahLst/>
            <a:cxnLst/>
            <a:rect r="r" b="b" t="t" l="l"/>
            <a:pathLst>
              <a:path h="837093" w="1686837">
                <a:moveTo>
                  <a:pt x="1686836" y="0"/>
                </a:moveTo>
                <a:lnTo>
                  <a:pt x="0" y="0"/>
                </a:lnTo>
                <a:lnTo>
                  <a:pt x="0" y="837093"/>
                </a:lnTo>
                <a:lnTo>
                  <a:pt x="1686836" y="837093"/>
                </a:lnTo>
                <a:lnTo>
                  <a:pt x="1686836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6256" y="293846"/>
            <a:ext cx="1171768" cy="640507"/>
          </a:xfrm>
          <a:custGeom>
            <a:avLst/>
            <a:gdLst/>
            <a:ahLst/>
            <a:cxnLst/>
            <a:rect r="r" b="b" t="t" l="l"/>
            <a:pathLst>
              <a:path h="640507" w="1171768">
                <a:moveTo>
                  <a:pt x="0" y="0"/>
                </a:moveTo>
                <a:lnTo>
                  <a:pt x="1171768" y="0"/>
                </a:lnTo>
                <a:lnTo>
                  <a:pt x="1171768" y="640507"/>
                </a:lnTo>
                <a:lnTo>
                  <a:pt x="0" y="64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" t="0" r="-13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6321" y="332841"/>
            <a:ext cx="1404836" cy="640506"/>
          </a:xfrm>
          <a:custGeom>
            <a:avLst/>
            <a:gdLst/>
            <a:ahLst/>
            <a:cxnLst/>
            <a:rect r="r" b="b" t="t" l="l"/>
            <a:pathLst>
              <a:path h="640506" w="1404836">
                <a:moveTo>
                  <a:pt x="0" y="0"/>
                </a:moveTo>
                <a:lnTo>
                  <a:pt x="1404836" y="0"/>
                </a:lnTo>
                <a:lnTo>
                  <a:pt x="1404836" y="640506"/>
                </a:lnTo>
                <a:lnTo>
                  <a:pt x="0" y="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4" t="0" r="-13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4250" y="293846"/>
            <a:ext cx="1842079" cy="640505"/>
          </a:xfrm>
          <a:custGeom>
            <a:avLst/>
            <a:gdLst/>
            <a:ahLst/>
            <a:cxnLst/>
            <a:rect r="r" b="b" t="t" l="l"/>
            <a:pathLst>
              <a:path h="640505" w="1842079">
                <a:moveTo>
                  <a:pt x="0" y="0"/>
                </a:moveTo>
                <a:lnTo>
                  <a:pt x="1842079" y="0"/>
                </a:lnTo>
                <a:lnTo>
                  <a:pt x="1842079" y="640505"/>
                </a:lnTo>
                <a:lnTo>
                  <a:pt x="0" y="64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" t="0" r="-130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331" y="189697"/>
            <a:ext cx="783651" cy="783651"/>
          </a:xfrm>
          <a:custGeom>
            <a:avLst/>
            <a:gdLst/>
            <a:ahLst/>
            <a:cxnLst/>
            <a:rect r="r" b="b" t="t" l="l"/>
            <a:pathLst>
              <a:path h="783651" w="783651">
                <a:moveTo>
                  <a:pt x="0" y="0"/>
                </a:moveTo>
                <a:lnTo>
                  <a:pt x="783651" y="0"/>
                </a:lnTo>
                <a:lnTo>
                  <a:pt x="783651" y="783651"/>
                </a:lnTo>
                <a:lnTo>
                  <a:pt x="0" y="78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98650" y="1891349"/>
            <a:ext cx="4047988" cy="3221640"/>
          </a:xfrm>
          <a:custGeom>
            <a:avLst/>
            <a:gdLst/>
            <a:ahLst/>
            <a:cxnLst/>
            <a:rect r="r" b="b" t="t" l="l"/>
            <a:pathLst>
              <a:path h="3221640" w="4047988">
                <a:moveTo>
                  <a:pt x="0" y="0"/>
                </a:moveTo>
                <a:lnTo>
                  <a:pt x="4047988" y="0"/>
                </a:lnTo>
                <a:lnTo>
                  <a:pt x="4047988" y="3221640"/>
                </a:lnTo>
                <a:lnTo>
                  <a:pt x="0" y="3221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77702" y="1843363"/>
            <a:ext cx="7663728" cy="3300137"/>
          </a:xfrm>
          <a:custGeom>
            <a:avLst/>
            <a:gdLst/>
            <a:ahLst/>
            <a:cxnLst/>
            <a:rect r="r" b="b" t="t" l="l"/>
            <a:pathLst>
              <a:path h="3300137" w="7663728">
                <a:moveTo>
                  <a:pt x="0" y="0"/>
                </a:moveTo>
                <a:lnTo>
                  <a:pt x="7663729" y="0"/>
                </a:lnTo>
                <a:lnTo>
                  <a:pt x="7663729" y="3300137"/>
                </a:lnTo>
                <a:lnTo>
                  <a:pt x="0" y="33001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259174">
            <a:off x="12992230" y="2947694"/>
            <a:ext cx="9751588" cy="11297552"/>
          </a:xfrm>
          <a:custGeom>
            <a:avLst/>
            <a:gdLst/>
            <a:ahLst/>
            <a:cxnLst/>
            <a:rect r="r" b="b" t="t" l="l"/>
            <a:pathLst>
              <a:path h="11297552" w="9751588">
                <a:moveTo>
                  <a:pt x="0" y="0"/>
                </a:moveTo>
                <a:lnTo>
                  <a:pt x="9751588" y="0"/>
                </a:lnTo>
                <a:lnTo>
                  <a:pt x="9751588" y="11297552"/>
                </a:lnTo>
                <a:lnTo>
                  <a:pt x="0" y="11297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999"/>
            </a:blip>
            <a:stretch>
              <a:fillRect l="-10265" t="0" r="-767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70622" y="5921117"/>
            <a:ext cx="7770808" cy="3244058"/>
          </a:xfrm>
          <a:custGeom>
            <a:avLst/>
            <a:gdLst/>
            <a:ahLst/>
            <a:cxnLst/>
            <a:rect r="r" b="b" t="t" l="l"/>
            <a:pathLst>
              <a:path h="3244058" w="7770808">
                <a:moveTo>
                  <a:pt x="0" y="0"/>
                </a:moveTo>
                <a:lnTo>
                  <a:pt x="7770809" y="0"/>
                </a:lnTo>
                <a:lnTo>
                  <a:pt x="7770809" y="3244058"/>
                </a:lnTo>
                <a:lnTo>
                  <a:pt x="0" y="3244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98650" y="5921117"/>
            <a:ext cx="4079898" cy="3209710"/>
          </a:xfrm>
          <a:custGeom>
            <a:avLst/>
            <a:gdLst/>
            <a:ahLst/>
            <a:cxnLst/>
            <a:rect r="r" b="b" t="t" l="l"/>
            <a:pathLst>
              <a:path h="3209710" w="4079898">
                <a:moveTo>
                  <a:pt x="0" y="0"/>
                </a:moveTo>
                <a:lnTo>
                  <a:pt x="4079898" y="0"/>
                </a:lnTo>
                <a:lnTo>
                  <a:pt x="4079898" y="3209710"/>
                </a:lnTo>
                <a:lnTo>
                  <a:pt x="0" y="32097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37" t="-425" r="-570" b="-286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28161" y="9663874"/>
            <a:ext cx="3008400" cy="4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100">
                <a:solidFill>
                  <a:srgbClr val="7F7F7F"/>
                </a:solidFill>
                <a:latin typeface="Montserrat"/>
              </a:rPr>
              <a:t>www.greatedu.co.id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7025" y="9724029"/>
            <a:ext cx="2903250" cy="29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>
                <a:solidFill>
                  <a:srgbClr val="372D1D"/>
                </a:solidFill>
                <a:latin typeface="Arimo Light Italics"/>
              </a:rPr>
              <a:t>#1SemesterBarengGreatEdu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05425" y="9714500"/>
            <a:ext cx="3196650" cy="30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700">
                <a:solidFill>
                  <a:srgbClr val="5F8195"/>
                </a:solidFill>
                <a:latin typeface="Poppins Light"/>
              </a:rPr>
              <a:t>SIB Cycle 5 |</a:t>
            </a:r>
            <a:r>
              <a:rPr lang="en-US" sz="1700">
                <a:solidFill>
                  <a:srgbClr val="5F8195"/>
                </a:solidFill>
                <a:latin typeface="Poppins Bold"/>
              </a:rPr>
              <a:t>Data Analyst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1739" y="571997"/>
            <a:ext cx="7612261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372D1D"/>
                </a:solidFill>
                <a:latin typeface="Glacial Indifference Bold"/>
              </a:rPr>
              <a:t>Distribusi dan Handling Outlier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7527" y="1240851"/>
            <a:ext cx="110978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Before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4569" y="5315962"/>
            <a:ext cx="8156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After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5259174">
            <a:off x="-5750701" y="-3891000"/>
            <a:ext cx="9751588" cy="11297552"/>
          </a:xfrm>
          <a:custGeom>
            <a:avLst/>
            <a:gdLst/>
            <a:ahLst/>
            <a:cxnLst/>
            <a:rect r="r" b="b" t="t" l="l"/>
            <a:pathLst>
              <a:path h="11297552" w="9751588">
                <a:moveTo>
                  <a:pt x="0" y="0"/>
                </a:moveTo>
                <a:lnTo>
                  <a:pt x="9751588" y="0"/>
                </a:lnTo>
                <a:lnTo>
                  <a:pt x="9751588" y="11297552"/>
                </a:lnTo>
                <a:lnTo>
                  <a:pt x="0" y="11297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999"/>
            </a:blip>
            <a:stretch>
              <a:fillRect l="-10265" t="0" r="-7679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DAF0VuJio-c</dc:identifier>
  <dcterms:modified xsi:type="dcterms:W3CDTF">2011-08-01T06:04:30Z</dcterms:modified>
  <cp:revision>1</cp:revision>
  <dc:title>Final Project Data Analyst.pptx</dc:title>
</cp:coreProperties>
</file>